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5.jpe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image11.jpeg" ContentType="image/jpeg"/>
  <Override PartName="/ppt/notesSlides/notesSlide10.xml" ContentType="application/vnd.openxmlformats-officedocument.presentationml.notesSlide+xml"/>
  <Override PartName="/ppt/media/image12.jpeg" ContentType="image/jpe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media/image13.jpeg" ContentType="image/jpeg"/>
  <Override PartName="/ppt/media/image14.jpeg" ContentType="image/jpeg"/>
  <Override PartName="/ppt/media/image1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3" name="Shape 21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10.xml.rels><?xml version="1.0" encoding="UTF-8" standalone="yes"?>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
</file>

<file path=ppt/notesSlides/_rels/notesSlide11.xml.rels><?xml version="1.0" encoding="UTF-8" standalone="yes"?>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
</file>

<file path=ppt/notesSlides/_rels/notesSlide12.xml.rels><?xml version="1.0" encoding="UTF-8" standalone="yes"?>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
</file>

<file path=ppt/notesSlides/_rels/notesSlide13.xml.rels><?xml version="1.0" encoding="UTF-8" standalone="yes"?>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4.xml.rels><?xml version="1.0" encoding="UTF-8" standalone="yes"?>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5.xml.rels><?xml version="1.0" encoding="UTF-8" standalone="yes"?>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6.xml.rels><?xml version="1.0" encoding="UTF-8" standalone="yes"?>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_rels/notesSlide7.xml.rels><?xml version="1.0" encoding="UTF-8" standalone="yes"?>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_rels/notesSlide8.xml.rels><?xml version="1.0" encoding="UTF-8" standalone="yes"?>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
</file>

<file path=ppt/notesSlides/_rels/notesSlide9.xml.rels><?xml version="1.0" encoding="UTF-8" standalone="yes"?>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5" name="Shape 22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100000"/>
              </a:lnSpc>
              <a:defRPr b="1" sz="1200">
                <a:latin typeface="Arial"/>
                <a:ea typeface="Arial"/>
                <a:cs typeface="Arial"/>
                <a:sym typeface="Arial"/>
              </a:defRPr>
            </a:pPr>
            <a:r>
              <a:t>PROJET NOUVEAUX CYCLISTES URBAINS 2ème partie 1ère partie : travail de recherche, 2ème partie la déclinaison concrète de la recherche</a:t>
            </a:r>
            <a:r>
              <a:rPr b="0"/>
              <a:t>	</a:t>
            </a:r>
            <a:endParaRPr b="0"/>
          </a:p>
          <a:p>
            <a:pPr defTabSz="914400">
              <a:lnSpc>
                <a:spcPct val="100000"/>
              </a:lnSpc>
              <a:defRPr sz="1200">
                <a:latin typeface="Arial"/>
                <a:ea typeface="Arial"/>
                <a:cs typeface="Arial"/>
                <a:sym typeface="Arial"/>
              </a:defRPr>
            </a:pPr>
            <a:endParaRPr b="1"/>
          </a:p>
          <a:p>
            <a:pPr lvl="1" defTabSz="914400">
              <a:lnSpc>
                <a:spcPct val="100000"/>
              </a:lnSpc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Identifier les difficultés et les appréhensions </a:t>
            </a:r>
            <a:r>
              <a:rPr i="1"/>
              <a:t>éprouvées par les</a:t>
            </a:r>
            <a:r>
              <a:t> cyclistes novices qui les dissuadent de se déplacer </a:t>
            </a:r>
            <a:r>
              <a:rPr i="1"/>
              <a:t>fréquemment</a:t>
            </a:r>
            <a:r>
              <a:t> en vélo (phase 1)</a:t>
            </a:r>
          </a:p>
          <a:p>
            <a:pPr lvl="1" defTabSz="914400">
              <a:lnSpc>
                <a:spcPct val="100000"/>
              </a:lnSpc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Proposer et évaluer </a:t>
            </a:r>
            <a:r>
              <a:rPr i="1"/>
              <a:t>des solutions sous la forme de </a:t>
            </a:r>
            <a:r>
              <a:t>dispositifs d’apprentissage pour permettre aux cyclistes novices de surmonter ces difficultés et ces appréhensions (phase 2)</a:t>
            </a:r>
          </a:p>
          <a:p>
            <a:pPr lvl="1" marL="228600" indent="-228600" defTabSz="914400">
              <a:lnSpc>
                <a:spcPct val="100000"/>
              </a:lnSpc>
              <a:buSzPct val="100000"/>
              <a:buFont typeface="Wingdings"/>
              <a:buChar char="➢"/>
              <a:defRPr sz="1200">
                <a:latin typeface="Arial"/>
                <a:ea typeface="Arial"/>
                <a:cs typeface="Arial"/>
                <a:sym typeface="Arial"/>
              </a:defRPr>
            </a:pPr>
          </a:p>
          <a:p>
            <a:pPr lvl="1" defTabSz="914400">
              <a:lnSpc>
                <a:spcPct val="100000"/>
              </a:lnSpc>
              <a:defRPr sz="1200"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3" name="Shape 31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500"/>
              </a:spcBef>
              <a:defRPr sz="1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On veut alerter des dangers mais le résultat chez certains est de se dire : oui le vélo c’est dangereux, ce n’est pas pour moi.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9" name="Shape 31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500"/>
              </a:spcBef>
              <a:defRPr sz="1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On veut alerter des dangers mais le résultat chez certains est de se dire : oui le vélo c’est dangereux, ce n’est pas pour moi.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5" name="Shape 32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b="1"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3% de cyclistes urbains en France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0" name="Shape 33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b="1"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3% de cyclistes urbains en France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3" name="Shape 23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1.la fub crée en 1981 à Strasbourg pour fédérer les associations locales réclamant des infrastructures promeut aussi plus globalement la solution vélo et a pris du poids politique par la campagne Parlons vélo qui a généré 113000 contributions aux assises de la mobilité et force de lobbying aujourd’hui auprès des députés à l’occasion de la discussion de la LOM</a:t>
            </a:r>
          </a:p>
          <a:p>
            <a:pPr>
              <a:defRPr sz="1800"/>
            </a:pPr>
          </a:p>
          <a:p>
            <a:pPr>
              <a:defRPr sz="1800"/>
            </a:pPr>
            <a:r>
              <a:t>2.la fub accompagne le développement des vélo écoles (la formation  des nouveaux cyclistes urbains) qui se développent à un rythme exponentiel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1" name="Shape 24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d’où le partenariat avec l’ifsstar, la fub expertise d’usage , aux côtés des nouveaux cyclistes, développe la formation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9" name="Shape 24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100000"/>
              </a:lnSpc>
              <a:defRPr b="1" sz="1200">
                <a:latin typeface="Arial"/>
                <a:ea typeface="Arial"/>
                <a:cs typeface="Arial"/>
                <a:sym typeface="Arial"/>
              </a:defRPr>
            </a:pPr>
          </a:p>
          <a:p>
            <a:pPr defTabSz="914400">
              <a:lnSpc>
                <a:spcPct val="100000"/>
              </a:lnSpc>
              <a:buSzPct val="100000"/>
              <a:buAutoNum type="arabicPeriod" startAt="1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Les observations naturalistes</a:t>
            </a:r>
          </a:p>
          <a:p>
            <a:pPr defTabSz="914400">
              <a:lnSpc>
                <a:spcPct val="100000"/>
              </a:lnSpc>
              <a:buSzPct val="100000"/>
              <a:buAutoNum type="arabicPeriod" startAt="1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Entretiens</a:t>
            </a:r>
          </a:p>
          <a:p>
            <a:pPr defTabSz="914400">
              <a:lnSpc>
                <a:spcPct val="100000"/>
              </a:lnSpc>
              <a:buSzPct val="100000"/>
              <a:buAutoNum type="arabicPeriod" startAt="1"/>
              <a:defRPr b="1" sz="1200">
                <a:latin typeface="Arial"/>
                <a:ea typeface="Arial"/>
                <a:cs typeface="Arial"/>
                <a:sym typeface="Arial"/>
              </a:defRPr>
            </a:pPr>
            <a:r>
              <a:t>Questionnaires…</a:t>
            </a:r>
          </a:p>
          <a:p>
            <a:pPr defTabSz="914400">
              <a:lnSpc>
                <a:spcPct val="100000"/>
              </a:lnSpc>
              <a:buSzPct val="100000"/>
              <a:buAutoNum type="arabicPeriod" startAt="1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Focus group (la suite)</a:t>
            </a:r>
          </a:p>
          <a:p>
            <a:pPr lvl="1" defTabSz="914400">
              <a:lnSpc>
                <a:spcPct val="100000"/>
              </a:lnSpc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Observations des cyclistes sur carrefours, au sein des vélos-école et lors de remise en selle au sein de PDE</a:t>
            </a:r>
          </a:p>
          <a:p>
            <a:pPr lvl="1" defTabSz="914400">
              <a:lnSpc>
                <a:spcPct val="100000"/>
              </a:lnSpc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Entretiens individuels sur les difficultés et les appréhensions des cyclistes novices</a:t>
            </a:r>
          </a:p>
          <a:p>
            <a:pPr lvl="1" defTabSz="914400">
              <a:lnSpc>
                <a:spcPct val="100000"/>
              </a:lnSpc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Enquêtes sur les difficultés et les appréhensions des cyclistes novices</a:t>
            </a:r>
          </a:p>
          <a:p>
            <a:pPr lvl="1" defTabSz="914400">
              <a:lnSpc>
                <a:spcPct val="100000"/>
              </a:lnSpc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Focus group auprès des formateurs et des experts pour identifier les bonnes pratiques</a:t>
            </a:r>
          </a:p>
          <a:p>
            <a:pPr lvl="1" defTabSz="914400">
              <a:lnSpc>
                <a:spcPct val="100000"/>
              </a:lnSpc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Benchmark des initiatives d’enseignement du vélo, en France et ailleurs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7" name="Shape 27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b="1"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3% de cyclistes urbains en France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9" name="Shape 28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500"/>
              </a:spcBef>
              <a:defRPr sz="1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On veut alerter des dangers mais le résultat chez certains est de se dire : oui le vélo c’est dangereux, ce n’est pas pour moi.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4" name="Shape 29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100000"/>
              </a:lnSpc>
              <a:spcBef>
                <a:spcPts val="500"/>
              </a:spcBef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t>Expériences : focus group, cours pour PDIE, cours particulier, expertises de notre équipe (savoir faire et novices) + FUB + Copil </a:t>
            </a:r>
          </a:p>
          <a:p>
            <a:pPr defTabSz="914400">
              <a:lnSpc>
                <a:spcPct val="100000"/>
              </a:lnSpc>
              <a:spcBef>
                <a:spcPts val="500"/>
              </a:spcBef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t>Pas à partir des difficultés par infrastructure par exemple mais en inculquant les fondamentaux.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9" name="Shape 29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500"/>
              </a:spcBef>
              <a:defRPr sz="1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On veut alerter des dangers mais le résultat chez certains est de se dire : oui le vélo c’est dangereux, ce n’est pas pour moi.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6" name="Shape 30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500"/>
              </a:spcBef>
              <a:defRPr sz="1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On veut alerter des dangers mais le résultat chez certains est de se dire : oui le vélo c’est dangereux, ce n’est pas pour moi.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-Gilles Allain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« Saisissez une citation ici. »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velo-small.jpg" descr="vel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6747" y="-1"/>
            <a:ext cx="13004801" cy="1584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bas de page PPT.jpeg" descr="bas de page PP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09333" y="8796302"/>
            <a:ext cx="8895645" cy="6321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FUB_quadri HD.jpeg" descr="FUB_quadri HD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270826" y="8236373"/>
            <a:ext cx="1517228" cy="1517227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/>
          <p:nvPr>
            <p:ph type="sldNum" sz="quarter" idx="2"/>
          </p:nvPr>
        </p:nvSpPr>
        <p:spPr>
          <a:xfrm>
            <a:off x="11632419" y="8886613"/>
            <a:ext cx="397022" cy="409449"/>
          </a:xfrm>
          <a:prstGeom prst="rect">
            <a:avLst/>
          </a:prstGeom>
        </p:spPr>
        <p:txBody>
          <a:bodyPr lIns="65023" tIns="65023" rIns="65023" bIns="65023"/>
          <a:lstStyle>
            <a:lvl1pPr algn="r" defTabSz="650240">
              <a:defRPr>
                <a:latin typeface="Formata Light"/>
                <a:ea typeface="Formata Light"/>
                <a:cs typeface="Formata Light"/>
                <a:sym typeface="Format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bas de page bleute.jpg" descr="bas de page bleut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58702"/>
            <a:ext cx="13004801" cy="9527823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Shape 128"/>
          <p:cNvSpPr/>
          <p:nvPr/>
        </p:nvSpPr>
        <p:spPr>
          <a:xfrm>
            <a:off x="-1" y="9487182"/>
            <a:ext cx="13004802" cy="307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defTabSz="1300480">
              <a:spcBef>
                <a:spcPts val="300"/>
              </a:spcBef>
              <a:defRPr b="1" sz="12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Institut français des sciences et technologies des transports, de l’aménagement et des réseaux</a:t>
            </a:r>
          </a:p>
        </p:txBody>
      </p:sp>
      <p:sp>
        <p:nvSpPr>
          <p:cNvPr id="129" name="Shape 129"/>
          <p:cNvSpPr/>
          <p:nvPr/>
        </p:nvSpPr>
        <p:spPr>
          <a:xfrm>
            <a:off x="9959058" y="9162062"/>
            <a:ext cx="1537547" cy="371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l" defTabSz="1300480">
              <a:defRPr b="1" sz="16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www.ifsttar.fr</a:t>
            </a:r>
          </a:p>
        </p:txBody>
      </p:sp>
      <p:sp>
        <p:nvSpPr>
          <p:cNvPr id="130" name="Shape 130"/>
          <p:cNvSpPr/>
          <p:nvPr>
            <p:ph type="sldNum" sz="quarter" idx="2"/>
          </p:nvPr>
        </p:nvSpPr>
        <p:spPr>
          <a:xfrm>
            <a:off x="11998689" y="9114112"/>
            <a:ext cx="355871" cy="371349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1300480"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contenu">
    <p:bg>
      <p:bgPr>
        <a:gradFill flip="none" rotWithShape="1">
          <a:gsLst>
            <a:gs pos="0">
              <a:srgbClr val="9B9B9B"/>
            </a:gs>
            <a:gs pos="60000">
              <a:srgbClr val="D0D0D0"/>
            </a:gs>
            <a:gs pos="100000">
              <a:srgbClr val="DEDEDE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10003" y="20007"/>
            <a:ext cx="12984794" cy="97235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363636">
                  <a:alpha val="10000"/>
                </a:srgbClr>
              </a:gs>
              <a:gs pos="70000">
                <a:srgbClr val="363636">
                  <a:alpha val="8000"/>
                </a:srgbClr>
              </a:gs>
              <a:gs pos="100000">
                <a:srgbClr val="363636">
                  <a:alpha val="1000"/>
                </a:srgbClr>
              </a:gs>
            </a:gsLst>
            <a:lin ang="7999999"/>
          </a:grad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1300480">
              <a:defRPr sz="2400">
                <a:solidFill>
                  <a:srgbClr val="36363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138" name="Shape 138"/>
          <p:cNvSpPr/>
          <p:nvPr/>
        </p:nvSpPr>
        <p:spPr>
          <a:xfrm>
            <a:off x="-1" y="10003"/>
            <a:ext cx="12994797" cy="9733594"/>
          </a:xfrm>
          <a:prstGeom prst="line">
            <a:avLst/>
          </a:prstGeom>
          <a:ln w="3175" cap="rnd">
            <a:solidFill>
              <a:srgbClr val="EBEBEB">
                <a:alpha val="35000"/>
              </a:srgbClr>
            </a:solidFill>
          </a:ln>
        </p:spPr>
        <p:txBody>
          <a:bodyPr lIns="65023" tIns="65023" rIns="65023" bIns="65023"/>
          <a:lstStyle/>
          <a:p>
            <a:pPr algn="l" defTabSz="1300480">
              <a:defRPr sz="2400">
                <a:solidFill>
                  <a:srgbClr val="36363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139" name="Shape 139"/>
          <p:cNvSpPr/>
          <p:nvPr/>
        </p:nvSpPr>
        <p:spPr>
          <a:xfrm flipH="1">
            <a:off x="9200062" y="7037739"/>
            <a:ext cx="3801403" cy="2702522"/>
          </a:xfrm>
          <a:prstGeom prst="line">
            <a:avLst/>
          </a:prstGeom>
          <a:ln w="3175" cap="rnd">
            <a:solidFill>
              <a:srgbClr val="ECECEC">
                <a:alpha val="45000"/>
              </a:srgbClr>
            </a:solidFill>
          </a:ln>
        </p:spPr>
        <p:txBody>
          <a:bodyPr lIns="65023" tIns="65023" rIns="65023" bIns="65023"/>
          <a:lstStyle/>
          <a:p>
            <a:pPr algn="l" defTabSz="1300480">
              <a:defRPr sz="2400">
                <a:solidFill>
                  <a:srgbClr val="36363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140" name="Shape 140"/>
          <p:cNvSpPr/>
          <p:nvPr>
            <p:ph type="title"/>
          </p:nvPr>
        </p:nvSpPr>
        <p:spPr>
          <a:xfrm>
            <a:off x="650239" y="380435"/>
            <a:ext cx="11704322" cy="1989736"/>
          </a:xfrm>
          <a:prstGeom prst="rect">
            <a:avLst/>
          </a:prstGeom>
        </p:spPr>
        <p:txBody>
          <a:bodyPr lIns="65023" tIns="65023" rIns="65023" bIns="65023"/>
          <a:lstStyle>
            <a:lvl1pPr indent="484631" algn="l" defTabSz="1300480">
              <a:defRPr sz="5800">
                <a:ln w="8769">
                  <a:solidFill>
                    <a:srgbClr val="00236C"/>
                  </a:solidFill>
                </a:ln>
                <a:solidFill>
                  <a:srgbClr val="626DC3"/>
                </a:solidFill>
                <a:effectLst>
                  <a:outerShdw sx="100000" sy="100000" kx="0" ky="0" algn="b" rotWithShape="0" blurRad="25400" dist="26000" dir="14500000">
                    <a:srgbClr val="000000">
                      <a:alpha val="4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141" name="Shape 141"/>
          <p:cNvSpPr/>
          <p:nvPr>
            <p:ph type="body" idx="1"/>
          </p:nvPr>
        </p:nvSpPr>
        <p:spPr>
          <a:xfrm>
            <a:off x="650239" y="2677771"/>
            <a:ext cx="11704322" cy="6502401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601675" indent="-537667" defTabSz="1300480">
              <a:spcBef>
                <a:spcPts val="1000"/>
              </a:spcBef>
              <a:buClr>
                <a:srgbClr val="00349E"/>
              </a:buClr>
              <a:buSzPct val="80000"/>
              <a:buFont typeface="Wingdings 2"/>
              <a:buChar char="⦿"/>
              <a:defRPr sz="4200">
                <a:solidFill>
                  <a:srgbClr val="36363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98806" indent="-461596" defTabSz="1300480">
              <a:spcBef>
                <a:spcPts val="1000"/>
              </a:spcBef>
              <a:buClr>
                <a:srgbClr val="00349E"/>
              </a:buClr>
              <a:buSzPct val="95000"/>
              <a:buFont typeface="Wingdings 2"/>
              <a:buChar char="›"/>
              <a:defRPr sz="4200">
                <a:solidFill>
                  <a:srgbClr val="36363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277874" indent="-400050" defTabSz="1300480">
              <a:spcBef>
                <a:spcPts val="1000"/>
              </a:spcBef>
              <a:buClr>
                <a:srgbClr val="00349E"/>
              </a:buClr>
              <a:buSzPct val="100000"/>
              <a:buFont typeface="Wingdings 2"/>
              <a:buChar char="●"/>
              <a:defRPr sz="4200">
                <a:solidFill>
                  <a:srgbClr val="36363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2943" indent="-441655" defTabSz="1300480">
              <a:spcBef>
                <a:spcPts val="1000"/>
              </a:spcBef>
              <a:buClr>
                <a:srgbClr val="00349E"/>
              </a:buClr>
              <a:buSzPct val="100000"/>
              <a:buFont typeface="Wingdings 2"/>
              <a:buChar char="●"/>
              <a:defRPr sz="4200">
                <a:solidFill>
                  <a:srgbClr val="36363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54788" indent="-464900" defTabSz="1300480">
              <a:spcBef>
                <a:spcPts val="1000"/>
              </a:spcBef>
              <a:buClr>
                <a:srgbClr val="00349E"/>
              </a:buClr>
              <a:buSzPct val="100000"/>
              <a:buFont typeface="Wingdings 2"/>
              <a:buChar char="●"/>
              <a:defRPr sz="4200">
                <a:solidFill>
                  <a:srgbClr val="36363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42" name="Shape 142"/>
          <p:cNvSpPr/>
          <p:nvPr>
            <p:ph type="sldNum" sz="quarter" idx="2"/>
          </p:nvPr>
        </p:nvSpPr>
        <p:spPr>
          <a:xfrm>
            <a:off x="10978641" y="9296520"/>
            <a:ext cx="345949" cy="350017"/>
          </a:xfrm>
          <a:prstGeom prst="rect">
            <a:avLst/>
          </a:prstGeom>
        </p:spPr>
        <p:txBody>
          <a:bodyPr lIns="65023" tIns="65023" rIns="65023" bIns="65023" anchor="b"/>
          <a:lstStyle>
            <a:lvl1pPr defTabSz="1300480">
              <a:defRPr sz="1600">
                <a:solidFill>
                  <a:srgbClr val="36363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bas de page bleute.jpg" descr="bas de page bleut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58702"/>
            <a:ext cx="13004801" cy="9527823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-1" y="9487182"/>
            <a:ext cx="13004801" cy="302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defTabSz="1300480">
              <a:spcBef>
                <a:spcPts val="300"/>
              </a:spcBef>
              <a:defRPr b="1" sz="12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Institut français des sciences et technologies des transports, de l’aménagement et des réseaux</a:t>
            </a:r>
          </a:p>
        </p:txBody>
      </p:sp>
      <p:sp>
        <p:nvSpPr>
          <p:cNvPr id="151" name="Shape 151"/>
          <p:cNvSpPr/>
          <p:nvPr/>
        </p:nvSpPr>
        <p:spPr>
          <a:xfrm>
            <a:off x="9959058" y="9162062"/>
            <a:ext cx="1537547" cy="35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l" defTabSz="1300480">
              <a:defRPr b="1" sz="16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www.ifsttar.fr</a:t>
            </a:r>
          </a:p>
        </p:txBody>
      </p:sp>
      <p:sp>
        <p:nvSpPr>
          <p:cNvPr id="152" name="Shape 152"/>
          <p:cNvSpPr/>
          <p:nvPr>
            <p:ph type="title"/>
          </p:nvPr>
        </p:nvSpPr>
        <p:spPr>
          <a:xfrm>
            <a:off x="975359" y="3029937"/>
            <a:ext cx="11054082" cy="2090703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b="1" sz="5600">
                <a:solidFill>
                  <a:srgbClr val="00A6A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153" name="Shape 153"/>
          <p:cNvSpPr/>
          <p:nvPr>
            <p:ph type="body" sz="quarter" idx="1"/>
          </p:nvPr>
        </p:nvSpPr>
        <p:spPr>
          <a:xfrm>
            <a:off x="1950719" y="5527040"/>
            <a:ext cx="9103361" cy="2492587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0" indent="0" algn="ctr" defTabSz="1300480">
              <a:spcBef>
                <a:spcPts val="1000"/>
              </a:spcBef>
              <a:buSzTx/>
              <a:buNone/>
              <a:defRPr sz="4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 algn="ctr" defTabSz="1300480">
              <a:spcBef>
                <a:spcPts val="1000"/>
              </a:spcBef>
              <a:buSzTx/>
              <a:buNone/>
              <a:defRPr sz="4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 algn="ctr" defTabSz="1300480">
              <a:spcBef>
                <a:spcPts val="1000"/>
              </a:spcBef>
              <a:buSzTx/>
              <a:buNone/>
              <a:defRPr sz="4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 algn="ctr" defTabSz="1300480">
              <a:spcBef>
                <a:spcPts val="1000"/>
              </a:spcBef>
              <a:buSzTx/>
              <a:buNone/>
              <a:defRPr sz="4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 algn="ctr" defTabSz="1300480">
              <a:spcBef>
                <a:spcPts val="1000"/>
              </a:spcBef>
              <a:buSzTx/>
              <a:buNone/>
              <a:defRPr sz="4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54" name="Shape 154"/>
          <p:cNvSpPr/>
          <p:nvPr>
            <p:ph type="sldNum" sz="quarter" idx="2"/>
          </p:nvPr>
        </p:nvSpPr>
        <p:spPr>
          <a:xfrm>
            <a:off x="11985791" y="9123786"/>
            <a:ext cx="368769" cy="352001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1300480">
              <a:defRPr sz="1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bas de page bleute.jpg" descr="bas de page bleut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58702"/>
            <a:ext cx="13004801" cy="9527823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Shape 162"/>
          <p:cNvSpPr/>
          <p:nvPr/>
        </p:nvSpPr>
        <p:spPr>
          <a:xfrm>
            <a:off x="-1" y="9487182"/>
            <a:ext cx="13004801" cy="302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defTabSz="1300480">
              <a:spcBef>
                <a:spcPts val="300"/>
              </a:spcBef>
              <a:defRPr b="1" sz="12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Institut français des sciences et technologies des transports, de l’aménagement et des réseaux</a:t>
            </a:r>
          </a:p>
        </p:txBody>
      </p:sp>
      <p:sp>
        <p:nvSpPr>
          <p:cNvPr id="163" name="Shape 163"/>
          <p:cNvSpPr/>
          <p:nvPr/>
        </p:nvSpPr>
        <p:spPr>
          <a:xfrm>
            <a:off x="9959058" y="9162062"/>
            <a:ext cx="1537547" cy="35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l" defTabSz="1300480">
              <a:defRPr b="1" sz="16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www.ifsttar.fr</a:t>
            </a:r>
          </a:p>
        </p:txBody>
      </p:sp>
      <p:sp>
        <p:nvSpPr>
          <p:cNvPr id="164" name="Shape 164"/>
          <p:cNvSpPr/>
          <p:nvPr>
            <p:ph type="title"/>
          </p:nvPr>
        </p:nvSpPr>
        <p:spPr>
          <a:xfrm>
            <a:off x="650239" y="390596"/>
            <a:ext cx="11704322" cy="1625601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b="1" sz="5600">
                <a:solidFill>
                  <a:srgbClr val="00A6A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165" name="Shape 165"/>
          <p:cNvSpPr/>
          <p:nvPr>
            <p:ph type="body" idx="1"/>
          </p:nvPr>
        </p:nvSpPr>
        <p:spPr>
          <a:xfrm>
            <a:off x="650239" y="2275839"/>
            <a:ext cx="11704322" cy="6436927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71487" indent="-471487" defTabSz="1300480">
              <a:spcBef>
                <a:spcPts val="1000"/>
              </a:spcBef>
              <a:buSzPct val="100000"/>
              <a:buFont typeface="Arial"/>
              <a:defRPr sz="4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06235" indent="-449035" defTabSz="1300480">
              <a:spcBef>
                <a:spcPts val="1000"/>
              </a:spcBef>
              <a:buSzPct val="100000"/>
              <a:buFont typeface="Arial"/>
              <a:defRPr sz="4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defTabSz="1300480">
              <a:spcBef>
                <a:spcPts val="1000"/>
              </a:spcBef>
              <a:buSzPct val="100000"/>
              <a:buFont typeface="Arial"/>
              <a:defRPr sz="4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74520" indent="-502920" defTabSz="1300480">
              <a:spcBef>
                <a:spcPts val="1000"/>
              </a:spcBef>
              <a:buSzPct val="100000"/>
              <a:buFont typeface="Arial"/>
              <a:defRPr sz="4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331720" indent="-502920" defTabSz="1300480">
              <a:spcBef>
                <a:spcPts val="1000"/>
              </a:spcBef>
              <a:buSzPct val="100000"/>
              <a:buFont typeface="Arial"/>
              <a:defRPr sz="4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66" name="Shape 166"/>
          <p:cNvSpPr/>
          <p:nvPr>
            <p:ph type="sldNum" sz="quarter" idx="2"/>
          </p:nvPr>
        </p:nvSpPr>
        <p:spPr>
          <a:xfrm>
            <a:off x="11985791" y="9123786"/>
            <a:ext cx="368769" cy="352001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1300480">
              <a:defRPr sz="1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roup 183"/>
          <p:cNvGrpSpPr/>
          <p:nvPr/>
        </p:nvGrpSpPr>
        <p:grpSpPr>
          <a:xfrm>
            <a:off x="-1" y="1210168"/>
            <a:ext cx="13004802" cy="7324233"/>
            <a:chOff x="0" y="0"/>
            <a:chExt cx="13004800" cy="7324232"/>
          </a:xfrm>
        </p:grpSpPr>
        <p:sp>
          <p:nvSpPr>
            <p:cNvPr id="173" name="Shape 173"/>
            <p:cNvSpPr/>
            <p:nvPr/>
          </p:nvSpPr>
          <p:spPr>
            <a:xfrm>
              <a:off x="9995746" y="9031"/>
              <a:ext cx="1300481" cy="7315201"/>
            </a:xfrm>
            <a:prstGeom prst="line">
              <a:avLst/>
            </a:prstGeom>
            <a:noFill/>
            <a:ln w="3175" cap="rnd">
              <a:solidFill>
                <a:srgbClr val="BFBFBF"/>
              </a:solidFill>
              <a:prstDash val="solid"/>
              <a:round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74" name="Shape 174"/>
            <p:cNvSpPr/>
            <p:nvPr/>
          </p:nvSpPr>
          <p:spPr>
            <a:xfrm flipH="1">
              <a:off x="7920284" y="3935872"/>
              <a:ext cx="5081130" cy="3388360"/>
            </a:xfrm>
            <a:prstGeom prst="line">
              <a:avLst/>
            </a:prstGeom>
            <a:noFill/>
            <a:ln w="3175" cap="rnd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75" name="Shape 175"/>
            <p:cNvSpPr/>
            <p:nvPr/>
          </p:nvSpPr>
          <p:spPr>
            <a:xfrm>
              <a:off x="9793575" y="0"/>
              <a:ext cx="3207840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92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4692" y="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76" name="Shape 176"/>
            <p:cNvSpPr/>
            <p:nvPr/>
          </p:nvSpPr>
          <p:spPr>
            <a:xfrm>
              <a:off x="10243671" y="0"/>
              <a:ext cx="2761130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092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77" name="Shape 177"/>
            <p:cNvSpPr/>
            <p:nvPr/>
          </p:nvSpPr>
          <p:spPr>
            <a:xfrm>
              <a:off x="9527822" y="3260231"/>
              <a:ext cx="3476979" cy="406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78" name="Shape 178"/>
            <p:cNvSpPr/>
            <p:nvPr/>
          </p:nvSpPr>
          <p:spPr>
            <a:xfrm>
              <a:off x="9956800" y="0"/>
              <a:ext cx="3044616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69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79" name="Shape 179"/>
            <p:cNvSpPr/>
            <p:nvPr/>
          </p:nvSpPr>
          <p:spPr>
            <a:xfrm>
              <a:off x="11625312" y="0"/>
              <a:ext cx="1376102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07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7073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80" name="Shape 180"/>
            <p:cNvSpPr/>
            <p:nvPr/>
          </p:nvSpPr>
          <p:spPr>
            <a:xfrm>
              <a:off x="11668266" y="0"/>
              <a:ext cx="1333147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917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4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81" name="Shape 181"/>
            <p:cNvSpPr/>
            <p:nvPr/>
          </p:nvSpPr>
          <p:spPr>
            <a:xfrm>
              <a:off x="11063110" y="3838223"/>
              <a:ext cx="1938304" cy="3486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82" name="Shape 182"/>
            <p:cNvSpPr/>
            <p:nvPr/>
          </p:nvSpPr>
          <p:spPr>
            <a:xfrm rot="10800000">
              <a:off x="-1" y="9031"/>
              <a:ext cx="898771" cy="6043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</p:grpSp>
      <p:sp>
        <p:nvSpPr>
          <p:cNvPr id="184" name="Shape 184"/>
          <p:cNvSpPr/>
          <p:nvPr>
            <p:ph type="title"/>
          </p:nvPr>
        </p:nvSpPr>
        <p:spPr>
          <a:xfrm>
            <a:off x="1607537" y="3784036"/>
            <a:ext cx="8284734" cy="1756056"/>
          </a:xfrm>
          <a:prstGeom prst="rect">
            <a:avLst/>
          </a:prstGeom>
        </p:spPr>
        <p:txBody>
          <a:bodyPr lIns="48767" tIns="48767" rIns="48767" bIns="48767" anchor="b"/>
          <a:lstStyle>
            <a:lvl1pPr algn="r" defTabSz="650240">
              <a:defRPr sz="7600">
                <a:solidFill>
                  <a:srgbClr val="90C22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185" name="Shape 185"/>
          <p:cNvSpPr/>
          <p:nvPr>
            <p:ph type="body" sz="quarter" idx="1"/>
          </p:nvPr>
        </p:nvSpPr>
        <p:spPr>
          <a:xfrm>
            <a:off x="1607537" y="5540088"/>
            <a:ext cx="8284734" cy="1170027"/>
          </a:xfrm>
          <a:prstGeom prst="rect">
            <a:avLst/>
          </a:prstGeom>
        </p:spPr>
        <p:txBody>
          <a:bodyPr lIns="48767" tIns="48767" rIns="48767" bIns="48767" anchor="t"/>
          <a:lstStyle>
            <a:lvl1pPr marL="0" indent="0" algn="r" defTabSz="650240">
              <a:spcBef>
                <a:spcPts val="1400"/>
              </a:spcBef>
              <a:buSzTx/>
              <a:buNone/>
              <a:defRPr sz="2400">
                <a:solidFill>
                  <a:srgbClr val="80808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indent="457200" algn="r" defTabSz="650240">
              <a:spcBef>
                <a:spcPts val="1400"/>
              </a:spcBef>
              <a:buSzTx/>
              <a:buNone/>
              <a:defRPr sz="2400">
                <a:solidFill>
                  <a:srgbClr val="80808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indent="914400" algn="r" defTabSz="650240">
              <a:spcBef>
                <a:spcPts val="1400"/>
              </a:spcBef>
              <a:buSzTx/>
              <a:buNone/>
              <a:defRPr sz="2400">
                <a:solidFill>
                  <a:srgbClr val="80808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indent="1371600" algn="r" defTabSz="650240">
              <a:spcBef>
                <a:spcPts val="1400"/>
              </a:spcBef>
              <a:buSzTx/>
              <a:buNone/>
              <a:defRPr sz="2400">
                <a:solidFill>
                  <a:srgbClr val="80808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indent="1828800" algn="r" defTabSz="650240">
              <a:spcBef>
                <a:spcPts val="1400"/>
              </a:spcBef>
              <a:buSzTx/>
              <a:buNone/>
              <a:defRPr sz="2400">
                <a:solidFill>
                  <a:srgbClr val="80808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86" name="Shape 186"/>
          <p:cNvSpPr/>
          <p:nvPr>
            <p:ph type="sldNum" sz="quarter" idx="2"/>
          </p:nvPr>
        </p:nvSpPr>
        <p:spPr>
          <a:xfrm>
            <a:off x="9622191" y="7720384"/>
            <a:ext cx="270079" cy="275337"/>
          </a:xfrm>
          <a:prstGeom prst="rect">
            <a:avLst/>
          </a:prstGeom>
        </p:spPr>
        <p:txBody>
          <a:bodyPr lIns="48767" tIns="48767" rIns="48767" bIns="48767" anchor="ctr"/>
          <a:lstStyle>
            <a:lvl1pPr algn="r" defTabSz="650240">
              <a:defRPr sz="1200">
                <a:solidFill>
                  <a:srgbClr val="90C22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roup 203"/>
          <p:cNvGrpSpPr/>
          <p:nvPr/>
        </p:nvGrpSpPr>
        <p:grpSpPr>
          <a:xfrm>
            <a:off x="-1" y="1210168"/>
            <a:ext cx="13004802" cy="7324233"/>
            <a:chOff x="0" y="0"/>
            <a:chExt cx="13004800" cy="7324232"/>
          </a:xfrm>
        </p:grpSpPr>
        <p:sp>
          <p:nvSpPr>
            <p:cNvPr id="193" name="Shape 193"/>
            <p:cNvSpPr/>
            <p:nvPr/>
          </p:nvSpPr>
          <p:spPr>
            <a:xfrm>
              <a:off x="9995746" y="9031"/>
              <a:ext cx="1300481" cy="7315201"/>
            </a:xfrm>
            <a:prstGeom prst="line">
              <a:avLst/>
            </a:prstGeom>
            <a:noFill/>
            <a:ln w="3175" cap="rnd">
              <a:solidFill>
                <a:srgbClr val="BFBFBF"/>
              </a:solidFill>
              <a:prstDash val="solid"/>
              <a:round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94" name="Shape 194"/>
            <p:cNvSpPr/>
            <p:nvPr/>
          </p:nvSpPr>
          <p:spPr>
            <a:xfrm flipH="1">
              <a:off x="7920284" y="3935872"/>
              <a:ext cx="5081130" cy="3388360"/>
            </a:xfrm>
            <a:prstGeom prst="line">
              <a:avLst/>
            </a:prstGeom>
            <a:noFill/>
            <a:ln w="3175" cap="rnd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95" name="Shape 195"/>
            <p:cNvSpPr/>
            <p:nvPr/>
          </p:nvSpPr>
          <p:spPr>
            <a:xfrm>
              <a:off x="9793575" y="0"/>
              <a:ext cx="3207840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92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4692" y="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96" name="Shape 196"/>
            <p:cNvSpPr/>
            <p:nvPr/>
          </p:nvSpPr>
          <p:spPr>
            <a:xfrm>
              <a:off x="10243671" y="0"/>
              <a:ext cx="2761130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092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97" name="Shape 197"/>
            <p:cNvSpPr/>
            <p:nvPr/>
          </p:nvSpPr>
          <p:spPr>
            <a:xfrm>
              <a:off x="9527822" y="3260231"/>
              <a:ext cx="3476979" cy="406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98" name="Shape 198"/>
            <p:cNvSpPr/>
            <p:nvPr/>
          </p:nvSpPr>
          <p:spPr>
            <a:xfrm>
              <a:off x="9956800" y="0"/>
              <a:ext cx="3044616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69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99" name="Shape 199"/>
            <p:cNvSpPr/>
            <p:nvPr/>
          </p:nvSpPr>
          <p:spPr>
            <a:xfrm>
              <a:off x="11625312" y="0"/>
              <a:ext cx="1376102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07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7073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200" name="Shape 200"/>
            <p:cNvSpPr/>
            <p:nvPr/>
          </p:nvSpPr>
          <p:spPr>
            <a:xfrm>
              <a:off x="11668266" y="0"/>
              <a:ext cx="1333147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917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4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201" name="Shape 201"/>
            <p:cNvSpPr/>
            <p:nvPr/>
          </p:nvSpPr>
          <p:spPr>
            <a:xfrm>
              <a:off x="11063110" y="3838223"/>
              <a:ext cx="1938304" cy="3486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202" name="Shape 202"/>
            <p:cNvSpPr/>
            <p:nvPr/>
          </p:nvSpPr>
          <p:spPr>
            <a:xfrm>
              <a:off x="-1" y="4289778"/>
              <a:ext cx="478650" cy="3034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</p:grpSp>
      <p:sp>
        <p:nvSpPr>
          <p:cNvPr id="204" name="Shape 204"/>
          <p:cNvSpPr/>
          <p:nvPr>
            <p:ph type="title"/>
          </p:nvPr>
        </p:nvSpPr>
        <p:spPr>
          <a:xfrm>
            <a:off x="722489" y="1869439"/>
            <a:ext cx="9169781" cy="1408855"/>
          </a:xfrm>
          <a:prstGeom prst="rect">
            <a:avLst/>
          </a:prstGeom>
        </p:spPr>
        <p:txBody>
          <a:bodyPr lIns="48767" tIns="48767" rIns="48767" bIns="48767" anchor="t"/>
          <a:lstStyle>
            <a:lvl1pPr algn="l" defTabSz="650240">
              <a:defRPr sz="5000">
                <a:solidFill>
                  <a:srgbClr val="90C22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205" name="Shape 205"/>
          <p:cNvSpPr/>
          <p:nvPr>
            <p:ph type="body" sz="half" idx="1"/>
          </p:nvPr>
        </p:nvSpPr>
        <p:spPr>
          <a:xfrm>
            <a:off x="722489" y="3523828"/>
            <a:ext cx="9169781" cy="4139492"/>
          </a:xfrm>
          <a:prstGeom prst="rect">
            <a:avLst/>
          </a:prstGeom>
        </p:spPr>
        <p:txBody>
          <a:bodyPr lIns="48767" tIns="48767" rIns="48767" bIns="48767" anchor="t"/>
          <a:lstStyle>
            <a:lvl1pPr marL="457200" indent="-457200" defTabSz="650240">
              <a:spcBef>
                <a:spcPts val="1400"/>
              </a:spcBef>
              <a:buClr>
                <a:srgbClr val="90C226"/>
              </a:buClr>
              <a:buSzPct val="80000"/>
              <a:buFont typeface="Wingdings 3"/>
              <a:buChar char=""/>
              <a:defRPr sz="24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885825" indent="-428625" defTabSz="650240">
              <a:spcBef>
                <a:spcPts val="1400"/>
              </a:spcBef>
              <a:buClr>
                <a:srgbClr val="90C226"/>
              </a:buClr>
              <a:buSzPct val="80000"/>
              <a:buFont typeface="Wingdings 3"/>
              <a:buChar char=""/>
              <a:defRPr sz="24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06285" indent="-391885" defTabSz="650240">
              <a:spcBef>
                <a:spcPts val="1400"/>
              </a:spcBef>
              <a:buClr>
                <a:srgbClr val="90C226"/>
              </a:buClr>
              <a:buSzPct val="80000"/>
              <a:buFont typeface="Wingdings 3"/>
              <a:buChar char=""/>
              <a:defRPr sz="24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indent="-457200" defTabSz="650240">
              <a:spcBef>
                <a:spcPts val="1400"/>
              </a:spcBef>
              <a:buClr>
                <a:srgbClr val="90C226"/>
              </a:buClr>
              <a:buSzPct val="80000"/>
              <a:buFont typeface="Wingdings 3"/>
              <a:buChar char=""/>
              <a:defRPr sz="24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indent="-457200" defTabSz="650240">
              <a:spcBef>
                <a:spcPts val="1400"/>
              </a:spcBef>
              <a:buClr>
                <a:srgbClr val="90C226"/>
              </a:buClr>
              <a:buSzPct val="80000"/>
              <a:buFont typeface="Wingdings 3"/>
              <a:buChar char=""/>
              <a:defRPr sz="24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06" name="Shape 206"/>
          <p:cNvSpPr/>
          <p:nvPr>
            <p:ph type="sldNum" sz="quarter" idx="2"/>
          </p:nvPr>
        </p:nvSpPr>
        <p:spPr>
          <a:xfrm>
            <a:off x="9622191" y="7720384"/>
            <a:ext cx="270079" cy="275337"/>
          </a:xfrm>
          <a:prstGeom prst="rect">
            <a:avLst/>
          </a:prstGeom>
        </p:spPr>
        <p:txBody>
          <a:bodyPr lIns="48767" tIns="48767" rIns="48767" bIns="48767" anchor="ctr"/>
          <a:lstStyle>
            <a:lvl1pPr algn="r" defTabSz="650240">
              <a:defRPr sz="1200">
                <a:solidFill>
                  <a:srgbClr val="90C22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Texte du titre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 du titre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bch@fub.fr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5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3.jpeg"/><Relationship Id="rId3" Type="http://schemas.openxmlformats.org/officeDocument/2006/relationships/image" Target="../media/image12.png"/><Relationship Id="rId4" Type="http://schemas.openxmlformats.org/officeDocument/2006/relationships/image" Target="../media/image14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2.png"/><Relationship Id="rId3" Type="http://schemas.openxmlformats.org/officeDocument/2006/relationships/image" Target="../media/image15.jpeg"/><Relationship Id="rId4" Type="http://schemas.openxmlformats.org/officeDocument/2006/relationships/image" Target="../media/image14.jpe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2.png"/><Relationship Id="rId3" Type="http://schemas.openxmlformats.org/officeDocument/2006/relationships/image" Target="../media/image14.jpe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2.png"/><Relationship Id="rId3" Type="http://schemas.openxmlformats.org/officeDocument/2006/relationships/image" Target="../media/image14.jpe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4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0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type="title" idx="4294967295"/>
          </p:nvPr>
        </p:nvSpPr>
        <p:spPr>
          <a:xfrm>
            <a:off x="758613" y="1473578"/>
            <a:ext cx="11054081" cy="2093558"/>
          </a:xfrm>
          <a:prstGeom prst="rect">
            <a:avLst/>
          </a:prstGeom>
        </p:spPr>
        <p:txBody>
          <a:bodyPr lIns="65023" tIns="65023" rIns="65023" bIns="65023"/>
          <a:lstStyle/>
          <a:p>
            <a:pPr algn="l" defTabSz="1300480">
              <a:defRPr b="1" sz="3100">
                <a:latin typeface="Formata Bold"/>
                <a:ea typeface="Formata Bold"/>
                <a:cs typeface="Formata Bold"/>
                <a:sym typeface="Formata Bold"/>
              </a:defRPr>
            </a:pPr>
            <a:r>
              <a:t>Les Nouveaux Cyclistes Urbains </a:t>
            </a:r>
          </a:p>
          <a:p>
            <a:pPr algn="l" defTabSz="1300480">
              <a:defRPr b="1" sz="2200">
                <a:latin typeface="Formata Bold"/>
                <a:ea typeface="Formata Bold"/>
                <a:cs typeface="Formata Bold"/>
                <a:sym typeface="Formata Bold"/>
              </a:defRPr>
            </a:pPr>
            <a:r>
              <a:t>Projet de recherche et partenariat IFSTTAR / FUB(2016-2019)</a:t>
            </a:r>
          </a:p>
          <a:p>
            <a:pPr algn="l" defTabSz="457200">
              <a:defRPr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Auteur(s) : Nadine CHAURAND, chargée de recherche, LaPEA- Ifsttar, nadine.chaurand@ifsttar.fr </a:t>
            </a:r>
          </a:p>
          <a:p>
            <a:pPr algn="l" defTabSz="457200">
              <a:defRPr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Florence BOILLOT, chargée de recherche, GRETTIA - Ifsttar, florence.boillot@ifsttar.fr </a:t>
            </a:r>
          </a:p>
          <a:p>
            <a:pPr algn="l" defTabSz="457200">
              <a:defRPr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PierreVINANT, ingénieur de recherche, GRETTIA - Ifsttar, pierre.vinant@ifsttar.fr </a:t>
            </a:r>
          </a:p>
          <a:p>
            <a:pPr algn="l" defTabSz="457200">
              <a:defRPr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Bernadette CAILLARD-HUMEAU, chargée de projet, FUB, bch@fub.fr</a:t>
            </a:r>
          </a:p>
          <a:p>
            <a:pPr algn="l" defTabSz="457200">
              <a:defRPr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Carolina MARTINEZ, Ifsttar, Nicolas DUBOIS, chargé de mission, FUB, n.dubois@fub.fr </a:t>
            </a:r>
          </a:p>
        </p:txBody>
      </p:sp>
      <p:sp>
        <p:nvSpPr>
          <p:cNvPr id="216" name="Shape 216"/>
          <p:cNvSpPr/>
          <p:nvPr>
            <p:ph type="body" sz="half" idx="4294967295"/>
          </p:nvPr>
        </p:nvSpPr>
        <p:spPr>
          <a:xfrm>
            <a:off x="650239" y="3809151"/>
            <a:ext cx="7586135" cy="4903614"/>
          </a:xfrm>
          <a:prstGeom prst="rect">
            <a:avLst/>
          </a:prstGeom>
        </p:spPr>
        <p:txBody>
          <a:bodyPr lIns="65023" tIns="65023" rIns="65023" bIns="65023" anchor="t"/>
          <a:lstStyle/>
          <a:p>
            <a:pPr marL="471487" indent="-471487" defTabSz="1300480">
              <a:lnSpc>
                <a:spcPct val="80000"/>
              </a:lnSpc>
              <a:spcBef>
                <a:spcPts val="500"/>
              </a:spcBef>
              <a:buSzPct val="100000"/>
              <a:defRPr sz="22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Un partenariat Institutions/Citoyens                          </a:t>
            </a:r>
            <a:r>
              <a:rPr sz="1600"/>
              <a:t>Partenariat Institutions Citoyens pour la Recherche et l’Innovation PICRI</a:t>
            </a:r>
            <a:r>
              <a:rPr sz="1700"/>
              <a:t> </a:t>
            </a:r>
            <a:endParaRPr sz="1700"/>
          </a:p>
          <a:p>
            <a:pPr marL="487680" indent="-487680" defTabSz="1300480">
              <a:lnSpc>
                <a:spcPct val="80000"/>
              </a:lnSpc>
              <a:spcBef>
                <a:spcPts val="1000"/>
              </a:spcBef>
              <a:buSzTx/>
              <a:buNone/>
              <a:defRPr sz="22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487680" indent="-487680" defTabSz="1300480">
              <a:lnSpc>
                <a:spcPct val="80000"/>
              </a:lnSpc>
              <a:spcBef>
                <a:spcPts val="1000"/>
              </a:spcBef>
              <a:buSzTx/>
              <a:buNone/>
              <a:defRPr sz="22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471487" indent="-471487" defTabSz="1300480">
              <a:lnSpc>
                <a:spcPct val="80000"/>
              </a:lnSpc>
              <a:spcBef>
                <a:spcPts val="500"/>
              </a:spcBef>
              <a:buSzPct val="100000"/>
              <a:defRPr b="1" sz="2200">
                <a:solidFill>
                  <a:srgbClr val="1F497D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Objectifs du projet </a:t>
            </a:r>
            <a:r>
              <a:rPr u="sng"/>
              <a:t>Nouveaux Cyclistes Urbains </a:t>
            </a:r>
            <a:r>
              <a:t>:</a:t>
            </a:r>
          </a:p>
          <a:p>
            <a:pPr marL="487680" indent="-487680" defTabSz="1300480">
              <a:lnSpc>
                <a:spcPct val="80000"/>
              </a:lnSpc>
              <a:spcBef>
                <a:spcPts val="1000"/>
              </a:spcBef>
              <a:buSzTx/>
              <a:buNone/>
              <a:defRPr b="1" sz="2200">
                <a:solidFill>
                  <a:srgbClr val="1F497D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487680" indent="-487680" defTabSz="1300480">
              <a:lnSpc>
                <a:spcPct val="80000"/>
              </a:lnSpc>
              <a:spcBef>
                <a:spcPts val="1000"/>
              </a:spcBef>
              <a:buSzTx/>
              <a:buNone/>
              <a:defRPr b="1" sz="2200">
                <a:solidFill>
                  <a:srgbClr val="1F497D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lvl="1" marL="850106" indent="-392906" defTabSz="1300480">
              <a:lnSpc>
                <a:spcPct val="80000"/>
              </a:lnSpc>
              <a:spcBef>
                <a:spcPts val="0"/>
              </a:spcBef>
              <a:buSzPct val="100000"/>
              <a:buFont typeface="Wingdings"/>
              <a:buChar char="➢"/>
              <a:defRPr sz="22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1. </a:t>
            </a:r>
            <a:r>
              <a:t>Identifier les difficultés et les appréhensions des cyclistes novices, qui les dissuadent de se déplacer en vélo</a:t>
            </a:r>
          </a:p>
          <a:p>
            <a:pPr lvl="1" marL="406400" indent="50800" defTabSz="1300480">
              <a:lnSpc>
                <a:spcPct val="80000"/>
              </a:lnSpc>
              <a:spcBef>
                <a:spcPts val="0"/>
              </a:spcBef>
              <a:buSzTx/>
              <a:buNone/>
              <a:defRPr sz="22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406400" indent="50800" defTabSz="1300480">
              <a:lnSpc>
                <a:spcPct val="80000"/>
              </a:lnSpc>
              <a:spcBef>
                <a:spcPts val="0"/>
              </a:spcBef>
              <a:buSzTx/>
              <a:buNone/>
              <a:defRPr sz="22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850106" indent="-392906" defTabSz="1300480">
              <a:lnSpc>
                <a:spcPct val="80000"/>
              </a:lnSpc>
              <a:spcBef>
                <a:spcPts val="0"/>
              </a:spcBef>
              <a:buSzPct val="100000"/>
              <a:buFont typeface="Wingdings"/>
              <a:buChar char="➢"/>
              <a:defRPr sz="22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2. </a:t>
            </a:r>
            <a:r>
              <a:t>Evaluer et proposer des dispositifs d’apprentissage pour permettre aux cyclistes novices de surmonter ces difficultés et ces appréhensions</a:t>
            </a:r>
          </a:p>
        </p:txBody>
      </p:sp>
      <p:sp>
        <p:nvSpPr>
          <p:cNvPr id="217" name="Shape 217"/>
          <p:cNvSpPr/>
          <p:nvPr/>
        </p:nvSpPr>
        <p:spPr>
          <a:xfrm>
            <a:off x="-288714" y="26810"/>
            <a:ext cx="11704321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1013742">
              <a:spcBef>
                <a:spcPts val="700"/>
              </a:spcBef>
              <a:defRPr sz="1400">
                <a:latin typeface="Formata Light"/>
                <a:ea typeface="Formata Light"/>
                <a:cs typeface="Formata Light"/>
                <a:sym typeface="Formata Light"/>
              </a:defRPr>
            </a:pPr>
            <a:r>
              <a:t>                    Nouveaux cyclistes urbains - RFTM 2019 -Montréal - Bernadette Caillard-Humeau FUB/IFSTTAR (contact : </a:t>
            </a:r>
            <a:r>
              <a:rPr u="sng">
                <a:hlinkClick r:id="rId3" invalidUrl="" action="" tgtFrame="" tooltip="" history="1" highlightClick="0" endSnd="0"/>
              </a:rPr>
              <a:t>bch@fub.fr</a:t>
            </a:r>
            <a:r>
              <a:t> 06 66 62 85 25)</a:t>
            </a:r>
          </a:p>
        </p:txBody>
      </p:sp>
      <p:pic>
        <p:nvPicPr>
          <p:cNvPr id="218" name="Capture d’écran 2017-05-30 à 15.png" descr="Capture d’écran 2017-05-30 à 15.10.3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69493" y="8886613"/>
            <a:ext cx="2201335" cy="6502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Capture d’écran 2017-05-30 à 16.png" descr="Capture d’écran 2017-05-30 à 16.28.4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801382" y="2298822"/>
            <a:ext cx="1517228" cy="11647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Capture d’écran 2017-05-30 à 15.png" descr="Capture d’écran 2017-05-30 à 15.10.3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306939" y="839519"/>
            <a:ext cx="3668890" cy="10837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Capture d’écran 2017-05-30 à 16.png" descr="Capture d’écran 2017-05-30 à 16.29.33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660944" y="1913607"/>
            <a:ext cx="1846863" cy="1625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Capture d’écran 2017-05-30 à 16.png" descr="Capture d’écran 2017-05-30 à 16.31.42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flipH="1">
            <a:off x="9766017" y="4667955"/>
            <a:ext cx="2409050" cy="33437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angle mort-© richard villalon - Fotolia.com.jp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331905" y="3537655"/>
            <a:ext cx="4526759" cy="67620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>
            <p:ph type="title" idx="4294967295"/>
          </p:nvPr>
        </p:nvSpPr>
        <p:spPr>
          <a:xfrm>
            <a:off x="650239" y="390595"/>
            <a:ext cx="11704322" cy="1625601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b="1" sz="5000">
                <a:solidFill>
                  <a:srgbClr val="00A6A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Le métaguide</a:t>
            </a:r>
          </a:p>
        </p:txBody>
      </p:sp>
      <p:sp>
        <p:nvSpPr>
          <p:cNvPr id="272" name="Shape 272"/>
          <p:cNvSpPr/>
          <p:nvPr>
            <p:ph type="body" sz="quarter" idx="4294967295"/>
          </p:nvPr>
        </p:nvSpPr>
        <p:spPr>
          <a:xfrm>
            <a:off x="666044" y="9474693"/>
            <a:ext cx="11704321" cy="66239"/>
          </a:xfrm>
          <a:prstGeom prst="rect">
            <a:avLst/>
          </a:prstGeom>
        </p:spPr>
        <p:txBody>
          <a:bodyPr lIns="65023" tIns="65023" rIns="65023" bIns="65023" anchor="t"/>
          <a:lstStyle/>
          <a:p>
            <a:pPr marL="471487" indent="-471487" defTabSz="1300480">
              <a:spcBef>
                <a:spcPts val="1000"/>
              </a:spcBef>
              <a:buSzPct val="100000"/>
              <a:buFont typeface="Arial"/>
              <a:defRPr sz="4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73" name="Shape 273"/>
          <p:cNvSpPr/>
          <p:nvPr/>
        </p:nvSpPr>
        <p:spPr>
          <a:xfrm>
            <a:off x="2181013" y="5856675"/>
            <a:ext cx="9980719" cy="1881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l" defTabSz="1300480">
              <a:spcBef>
                <a:spcPts val="2300"/>
              </a:spcBef>
              <a:defRPr sz="32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Modèle transthéorique du changement (Prochaska &amp; DiClemente, 1983)</a:t>
            </a:r>
            <a:endParaRPr sz="3400"/>
          </a:p>
        </p:txBody>
      </p:sp>
      <p:pic>
        <p:nvPicPr>
          <p:cNvPr id="274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61664" y="-470681"/>
            <a:ext cx="11043136" cy="6430312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Shape 275"/>
          <p:cNvSpPr/>
          <p:nvPr/>
        </p:nvSpPr>
        <p:spPr>
          <a:xfrm>
            <a:off x="511386" y="7129333"/>
            <a:ext cx="11982028" cy="1755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lvl="1" indent="0" algn="l" defTabSz="1300480">
              <a:defRPr b="1" sz="28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« Programmes par étapes » adaptés aux cyclistes novices cibles</a:t>
            </a:r>
          </a:p>
          <a:p>
            <a:pPr lvl="1" indent="0" algn="l" defTabSz="1300480">
              <a:defRPr b="1" sz="28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lvl="1" indent="0" algn="l" defTabSz="1300480">
              <a:defRPr b="1" sz="28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Solutions basées sur l’engagement, les normes sociales, les motivations &amp; freins, …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/>
        </p:nvSpPr>
        <p:spPr>
          <a:xfrm>
            <a:off x="650239" y="2275840"/>
            <a:ext cx="11997833" cy="7903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3999" tIns="63999" rIns="63999" bIns="63999">
            <a:spAutoFit/>
          </a:bodyPr>
          <a:lstStyle/>
          <a:p>
            <a:pPr marL="464797" indent="-463210" algn="l" defTabSz="1300480">
              <a:spcBef>
                <a:spcPts val="1900"/>
              </a:spcBef>
              <a:buSzPct val="100000"/>
              <a:buFont typeface="Arial"/>
              <a:buChar char="•"/>
              <a:tabLst>
                <a:tab pos="1028700" algn="l"/>
                <a:tab pos="2057400" algn="l"/>
                <a:tab pos="3086100" algn="l"/>
                <a:tab pos="4114800" algn="l"/>
                <a:tab pos="5143500" algn="l"/>
                <a:tab pos="6172200" algn="l"/>
                <a:tab pos="7200900" algn="l"/>
                <a:tab pos="8229600" algn="l"/>
                <a:tab pos="9258300" algn="l"/>
                <a:tab pos="10287000" algn="l"/>
                <a:tab pos="11315700" algn="l"/>
              </a:tabLst>
              <a:defRPr sz="380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Gains vs. pertes</a:t>
            </a:r>
          </a:p>
          <a:p>
            <a:pPr marL="485422" indent="-483835" algn="l" defTabSz="1300480">
              <a:tabLst>
                <a:tab pos="1028700" algn="l"/>
                <a:tab pos="2057400" algn="l"/>
                <a:tab pos="3086100" algn="l"/>
                <a:tab pos="4114800" algn="l"/>
                <a:tab pos="5143500" algn="l"/>
                <a:tab pos="6172200" algn="l"/>
                <a:tab pos="7200900" algn="l"/>
                <a:tab pos="8229600" algn="l"/>
                <a:tab pos="9258300" algn="l"/>
                <a:tab pos="10287000" algn="l"/>
                <a:tab pos="11315700" algn="l"/>
              </a:tabLst>
              <a:defRPr sz="3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	</a:t>
            </a:r>
            <a:r>
              <a:rPr u="sng">
                <a:latin typeface="Arial"/>
                <a:ea typeface="Arial"/>
                <a:cs typeface="Arial"/>
                <a:sym typeface="Arial"/>
              </a:rPr>
              <a:t>Cadrage en gains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85422" indent="-483835" algn="l" defTabSz="1300480">
              <a:tabLst>
                <a:tab pos="1028700" algn="l"/>
                <a:tab pos="2057400" algn="l"/>
                <a:tab pos="3086100" algn="l"/>
                <a:tab pos="4114800" algn="l"/>
                <a:tab pos="5143500" algn="l"/>
                <a:tab pos="6172200" algn="l"/>
                <a:tab pos="7200900" algn="l"/>
                <a:tab pos="8229600" algn="l"/>
                <a:tab pos="9258300" algn="l"/>
                <a:tab pos="10287000" algn="l"/>
                <a:tab pos="11315700" algn="l"/>
              </a:tabLst>
              <a:defRPr sz="3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« Si vous faites XXX, 	</a:t>
            </a:r>
            <a:r>
              <a:rPr>
                <a:solidFill>
                  <a:srgbClr val="000000"/>
                </a:solidFill>
              </a:rPr>
              <a:t>vs.</a:t>
            </a:r>
          </a:p>
          <a:p>
            <a:pPr marL="485422" indent="-483835" algn="l" defTabSz="1300480">
              <a:tabLst>
                <a:tab pos="1028700" algn="l"/>
                <a:tab pos="2057400" algn="l"/>
                <a:tab pos="3086100" algn="l"/>
                <a:tab pos="4114800" algn="l"/>
                <a:tab pos="5143500" algn="l"/>
                <a:tab pos="6172200" algn="l"/>
                <a:tab pos="7200900" algn="l"/>
                <a:tab pos="8229600" algn="l"/>
                <a:tab pos="9258300" algn="l"/>
                <a:tab pos="10287000" algn="l"/>
                <a:tab pos="11315700" algn="l"/>
              </a:tabLst>
              <a:defRPr sz="3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vous gagnerez YYY »</a:t>
            </a:r>
          </a:p>
          <a:p>
            <a:pPr marL="485422" indent="-483835" algn="l" defTabSz="1300480">
              <a:spcBef>
                <a:spcPts val="1900"/>
              </a:spcBef>
              <a:tabLst>
                <a:tab pos="1028700" algn="l"/>
                <a:tab pos="2057400" algn="l"/>
                <a:tab pos="3086100" algn="l"/>
                <a:tab pos="4114800" algn="l"/>
                <a:tab pos="5143500" algn="l"/>
                <a:tab pos="6172200" algn="l"/>
                <a:tab pos="7200900" algn="l"/>
                <a:tab pos="8229600" algn="l"/>
                <a:tab pos="9258300" algn="l"/>
                <a:tab pos="10287000" algn="l"/>
                <a:tab pos="11315700" algn="l"/>
              </a:tabLst>
              <a:defRPr sz="44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l" defTabSz="1300480">
              <a:spcBef>
                <a:spcPts val="1900"/>
              </a:spcBef>
              <a:buSzPct val="100000"/>
              <a:buFont typeface="Arial"/>
              <a:buChar char="•"/>
              <a:defRPr sz="380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Distance psychologique</a:t>
            </a:r>
          </a:p>
          <a:p>
            <a:pPr lvl="2" indent="571500" algn="l" defTabSz="1300480">
              <a:spcBef>
                <a:spcPts val="800"/>
              </a:spcBef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t>Gain concret/ 		vs.	Gain abstrait/	</a:t>
            </a:r>
          </a:p>
          <a:p>
            <a:pPr lvl="2" indent="571500" algn="l" defTabSz="1300480">
              <a:spcBef>
                <a:spcPts val="800"/>
              </a:spcBef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t>à court terme			à long terme</a:t>
            </a:r>
          </a:p>
          <a:p>
            <a:pPr indent="1587" algn="l" defTabSz="1300480">
              <a:spcBef>
                <a:spcPts val="1900"/>
              </a:spcBef>
              <a:tabLst>
                <a:tab pos="1028700" algn="l"/>
                <a:tab pos="2057400" algn="l"/>
                <a:tab pos="3086100" algn="l"/>
                <a:tab pos="4114800" algn="l"/>
                <a:tab pos="5143500" algn="l"/>
                <a:tab pos="6172200" algn="l"/>
                <a:tab pos="7200900" algn="l"/>
                <a:tab pos="8229600" algn="l"/>
                <a:tab pos="9258300" algn="l"/>
                <a:tab pos="10287000" algn="l"/>
                <a:tab pos="11315700" algn="l"/>
              </a:tabLst>
              <a:defRPr sz="44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485422" indent="-483835" algn="l" defTabSz="1300480">
              <a:spcBef>
                <a:spcPts val="1900"/>
              </a:spcBef>
              <a:tabLst>
                <a:tab pos="1028700" algn="l"/>
                <a:tab pos="2057400" algn="l"/>
                <a:tab pos="3086100" algn="l"/>
                <a:tab pos="4114800" algn="l"/>
                <a:tab pos="5143500" algn="l"/>
                <a:tab pos="6172200" algn="l"/>
                <a:tab pos="7200900" algn="l"/>
                <a:tab pos="8229600" algn="l"/>
                <a:tab pos="9258300" algn="l"/>
                <a:tab pos="10287000" algn="l"/>
                <a:tab pos="11315700" algn="l"/>
              </a:tabLst>
              <a:defRPr sz="4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80" name="Shape 280"/>
          <p:cNvSpPr/>
          <p:nvPr/>
        </p:nvSpPr>
        <p:spPr>
          <a:xfrm>
            <a:off x="866986" y="1089962"/>
            <a:ext cx="11704321" cy="660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spAutoFit/>
          </a:bodyPr>
          <a:lstStyle>
            <a:lvl1pPr defTabSz="1300480">
              <a:tabLst>
                <a:tab pos="1028700" algn="l"/>
                <a:tab pos="2057400" algn="l"/>
                <a:tab pos="3086100" algn="l"/>
                <a:tab pos="4114800" algn="l"/>
                <a:tab pos="5143500" algn="l"/>
                <a:tab pos="6172200" algn="l"/>
                <a:tab pos="7200900" algn="l"/>
                <a:tab pos="8229600" algn="l"/>
                <a:tab pos="9258300" algn="l"/>
                <a:tab pos="10287000" algn="l"/>
                <a:tab pos="11315700" algn="l"/>
              </a:tabLst>
              <a:defRPr b="1" sz="3800">
                <a:solidFill>
                  <a:srgbClr val="00A6A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Cadrage</a:t>
            </a:r>
          </a:p>
        </p:txBody>
      </p:sp>
      <p:sp>
        <p:nvSpPr>
          <p:cNvPr id="281" name="Shape 281"/>
          <p:cNvSpPr/>
          <p:nvPr/>
        </p:nvSpPr>
        <p:spPr>
          <a:xfrm>
            <a:off x="7143503" y="3171733"/>
            <a:ext cx="5861297" cy="1599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3999" tIns="63999" rIns="63999" bIns="63999">
            <a:spAutoFit/>
          </a:bodyPr>
          <a:lstStyle/>
          <a:p>
            <a:pPr algn="l" defTabSz="1300480">
              <a:tabLst>
                <a:tab pos="1028700" algn="l"/>
                <a:tab pos="2057400" algn="l"/>
                <a:tab pos="3086100" algn="l"/>
                <a:tab pos="4114800" algn="l"/>
                <a:tab pos="5143500" algn="l"/>
                <a:tab pos="6172200" algn="l"/>
              </a:tabLst>
              <a:defRPr sz="34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Cadrage en pertes</a:t>
            </a:r>
          </a:p>
          <a:p>
            <a:pPr algn="l" defTabSz="1300480">
              <a:tabLst>
                <a:tab pos="1028700" algn="l"/>
                <a:tab pos="2057400" algn="l"/>
                <a:tab pos="3086100" algn="l"/>
                <a:tab pos="4114800" algn="l"/>
                <a:tab pos="5143500" algn="l"/>
                <a:tab pos="6172200" algn="l"/>
              </a:tabLst>
              <a:defRPr sz="3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« Si vous ne faites pas XXX, </a:t>
            </a:r>
          </a:p>
          <a:p>
            <a:pPr algn="l" defTabSz="1300480">
              <a:tabLst>
                <a:tab pos="1028700" algn="l"/>
                <a:tab pos="2057400" algn="l"/>
                <a:tab pos="3086100" algn="l"/>
                <a:tab pos="4114800" algn="l"/>
                <a:tab pos="5143500" algn="l"/>
                <a:tab pos="6172200" algn="l"/>
              </a:tabLst>
              <a:defRPr sz="3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vous perdrez YYY »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7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>
            <p:ph type="title"/>
          </p:nvPr>
        </p:nvSpPr>
        <p:spPr>
          <a:xfrm>
            <a:off x="650239" y="390596"/>
            <a:ext cx="11704322" cy="655239"/>
          </a:xfrm>
          <a:prstGeom prst="rect">
            <a:avLst/>
          </a:prstGeom>
        </p:spPr>
        <p:txBody>
          <a:bodyPr/>
          <a:lstStyle/>
          <a:p>
            <a:pPr>
              <a:defRPr sz="3800"/>
            </a:pPr>
            <a:r>
              <a:t>6 principes de </a:t>
            </a:r>
            <a:r>
              <a:t>Cialdini</a:t>
            </a:r>
          </a:p>
        </p:txBody>
      </p:sp>
      <p:sp>
        <p:nvSpPr>
          <p:cNvPr id="284" name="Shape 284"/>
          <p:cNvSpPr/>
          <p:nvPr>
            <p:ph type="body" idx="1"/>
          </p:nvPr>
        </p:nvSpPr>
        <p:spPr>
          <a:xfrm>
            <a:off x="650239" y="1102570"/>
            <a:ext cx="11704322" cy="7548460"/>
          </a:xfrm>
          <a:prstGeom prst="rect">
            <a:avLst/>
          </a:prstGeom>
        </p:spPr>
        <p:txBody>
          <a:bodyPr/>
          <a:lstStyle/>
          <a:p>
            <a:pPr lvl="1" marL="0" indent="283463" defTabSz="806297">
              <a:spcBef>
                <a:spcPts val="500"/>
              </a:spcBef>
              <a:buSzTx/>
              <a:buNone/>
              <a:defRPr sz="2356">
                <a:solidFill>
                  <a:srgbClr val="4F81BD"/>
                </a:solidFill>
              </a:defRPr>
            </a:pPr>
            <a:r>
              <a:t>1.	Sympathie</a:t>
            </a:r>
          </a:p>
          <a:p>
            <a:pPr lvl="2" marL="767715" indent="-200787" defTabSz="806297">
              <a:spcBef>
                <a:spcPts val="500"/>
              </a:spcBef>
              <a:defRPr sz="2108">
                <a:solidFill>
                  <a:srgbClr val="000000"/>
                </a:solidFill>
              </a:defRPr>
            </a:pPr>
            <a:r>
              <a:t>On est plus facilement convaincu par une source que l’on apprécie/qui nous ressemble</a:t>
            </a:r>
          </a:p>
          <a:p>
            <a:pPr lvl="1" marL="0" indent="283463" defTabSz="806297">
              <a:spcBef>
                <a:spcPts val="500"/>
              </a:spcBef>
              <a:buSzTx/>
              <a:buNone/>
              <a:defRPr sz="2356">
                <a:solidFill>
                  <a:srgbClr val="4F81BD"/>
                </a:solidFill>
              </a:defRPr>
            </a:pPr>
          </a:p>
          <a:p>
            <a:pPr lvl="1" marL="0" indent="283463" defTabSz="806297">
              <a:spcBef>
                <a:spcPts val="500"/>
              </a:spcBef>
              <a:buSzTx/>
              <a:buNone/>
              <a:defRPr sz="2356">
                <a:solidFill>
                  <a:srgbClr val="4F81BD"/>
                </a:solidFill>
              </a:defRPr>
            </a:pPr>
            <a:r>
              <a:t>2.	Engagement &amp; cohérence</a:t>
            </a:r>
          </a:p>
          <a:p>
            <a:pPr lvl="2" marL="767715" indent="-200787" defTabSz="806297">
              <a:spcBef>
                <a:spcPts val="500"/>
              </a:spcBef>
              <a:defRPr sz="2108">
                <a:solidFill>
                  <a:srgbClr val="000000"/>
                </a:solidFill>
              </a:defRPr>
            </a:pPr>
            <a:r>
              <a:t>On adopte plus facilement des comportements cohérents avec nos valeurs/nos comportements précédents</a:t>
            </a:r>
          </a:p>
          <a:p>
            <a:pPr lvl="2" marL="767715" indent="-200787" defTabSz="806297">
              <a:spcBef>
                <a:spcPts val="500"/>
              </a:spcBef>
              <a:defRPr sz="2108">
                <a:solidFill>
                  <a:srgbClr val="000000"/>
                </a:solidFill>
              </a:defRPr>
            </a:pPr>
            <a:r>
              <a:t>Pied-dans-la-porte</a:t>
            </a:r>
          </a:p>
          <a:p>
            <a:pPr lvl="1" marL="0" indent="283463" defTabSz="806297">
              <a:spcBef>
                <a:spcPts val="100"/>
              </a:spcBef>
              <a:buSzTx/>
              <a:buNone/>
              <a:defRPr sz="2356">
                <a:solidFill>
                  <a:srgbClr val="4F81BD"/>
                </a:solidFill>
              </a:defRPr>
            </a:pPr>
          </a:p>
          <a:p>
            <a:pPr lvl="1" marL="0" indent="283463" defTabSz="806297">
              <a:spcBef>
                <a:spcPts val="100"/>
              </a:spcBef>
              <a:buSzTx/>
              <a:buNone/>
              <a:defRPr sz="2356">
                <a:solidFill>
                  <a:srgbClr val="4F81BD"/>
                </a:solidFill>
              </a:defRPr>
            </a:pPr>
            <a:r>
              <a:t>3.	Rareté</a:t>
            </a:r>
          </a:p>
          <a:p>
            <a:pPr lvl="2" marL="767715" indent="-200787" defTabSz="806297">
              <a:spcBef>
                <a:spcPts val="100"/>
              </a:spcBef>
              <a:defRPr sz="2108">
                <a:solidFill>
                  <a:srgbClr val="000000"/>
                </a:solidFill>
              </a:defRPr>
            </a:pPr>
            <a:r>
              <a:t>On veut d’autant plus une chose qu’on pense qu’on a peu de chances de l’obtenir</a:t>
            </a:r>
          </a:p>
          <a:p>
            <a:pPr lvl="1" marL="0" indent="283463" defTabSz="806297">
              <a:spcBef>
                <a:spcPts val="100"/>
              </a:spcBef>
              <a:buSzTx/>
              <a:buNone/>
              <a:defRPr sz="2356">
                <a:solidFill>
                  <a:srgbClr val="4F81BD"/>
                </a:solidFill>
              </a:defRPr>
            </a:pPr>
          </a:p>
          <a:p>
            <a:pPr lvl="1" marL="0" indent="283463" defTabSz="806297">
              <a:spcBef>
                <a:spcPts val="100"/>
              </a:spcBef>
              <a:buSzTx/>
              <a:buNone/>
              <a:defRPr sz="2356">
                <a:solidFill>
                  <a:srgbClr val="4F81BD"/>
                </a:solidFill>
              </a:defRPr>
            </a:pPr>
            <a:r>
              <a:t>4.	Réciprocité</a:t>
            </a:r>
          </a:p>
          <a:p>
            <a:pPr lvl="2" marL="767715" indent="-200787" defTabSz="806297">
              <a:spcBef>
                <a:spcPts val="100"/>
              </a:spcBef>
              <a:defRPr sz="2108">
                <a:solidFill>
                  <a:srgbClr val="000000"/>
                </a:solidFill>
              </a:defRPr>
            </a:pPr>
            <a:r>
              <a:t>On accède plus facilement à la requête de quelqu’un qui a fait quelque chose pour nous</a:t>
            </a:r>
            <a:endParaRPr>
              <a:solidFill>
                <a:srgbClr val="595959"/>
              </a:solidFill>
            </a:endParaRPr>
          </a:p>
          <a:p>
            <a:pPr lvl="2" marL="767715" indent="-200787" defTabSz="806297">
              <a:spcBef>
                <a:spcPts val="100"/>
              </a:spcBef>
              <a:defRPr sz="2108">
                <a:solidFill>
                  <a:srgbClr val="000000"/>
                </a:solidFill>
              </a:defRPr>
            </a:pPr>
            <a:r>
              <a:t> Porte-au-nez</a:t>
            </a:r>
            <a:endParaRPr sz="2356">
              <a:solidFill>
                <a:srgbClr val="4F81BD"/>
              </a:solidFill>
            </a:endParaRPr>
          </a:p>
          <a:p>
            <a:pPr lvl="1" marL="0" indent="283463" defTabSz="806297">
              <a:spcBef>
                <a:spcPts val="500"/>
              </a:spcBef>
              <a:buSzTx/>
              <a:buNone/>
              <a:defRPr sz="2356">
                <a:solidFill>
                  <a:srgbClr val="4F81BD"/>
                </a:solidFill>
              </a:defRPr>
            </a:pPr>
            <a:r>
              <a:t>5.	Validation sociale</a:t>
            </a:r>
          </a:p>
          <a:p>
            <a:pPr lvl="2" marL="767715" indent="-200787" defTabSz="806297">
              <a:spcBef>
                <a:spcPts val="500"/>
              </a:spcBef>
              <a:defRPr sz="2108">
                <a:solidFill>
                  <a:srgbClr val="000000"/>
                </a:solidFill>
              </a:defRPr>
            </a:pPr>
            <a:r>
              <a:t>On a plus tendance à adopter les comportements qui sont valorisés par les personnes qui nous ressemblent/ de notre groupe social</a:t>
            </a:r>
          </a:p>
          <a:p>
            <a:pPr lvl="1" marL="0" indent="141731" defTabSz="806297">
              <a:spcBef>
                <a:spcPts val="500"/>
              </a:spcBef>
              <a:buSzTx/>
              <a:buFontTx/>
              <a:buNone/>
              <a:defRPr sz="2108">
                <a:solidFill>
                  <a:srgbClr val="000000"/>
                </a:solidFill>
              </a:defRPr>
            </a:pPr>
            <a:r>
              <a:t> </a:t>
            </a:r>
            <a:r>
              <a:rPr>
                <a:solidFill>
                  <a:schemeClr val="accent1">
                    <a:satOff val="-3355"/>
                    <a:lumOff val="26614"/>
                  </a:schemeClr>
                </a:solidFill>
              </a:rPr>
              <a:t>  </a:t>
            </a:r>
            <a:r>
              <a:rPr sz="2356">
                <a:solidFill>
                  <a:schemeClr val="accent1">
                    <a:satOff val="-3355"/>
                    <a:lumOff val="26614"/>
                  </a:schemeClr>
                </a:solidFill>
              </a:rPr>
              <a:t> 6.</a:t>
            </a:r>
            <a:r>
              <a:rPr>
                <a:solidFill>
                  <a:schemeClr val="accent1">
                    <a:satOff val="-3355"/>
                    <a:lumOff val="26614"/>
                  </a:schemeClr>
                </a:solidFill>
              </a:rPr>
              <a:t>	</a:t>
            </a:r>
            <a:r>
              <a:rPr sz="2356">
                <a:solidFill>
                  <a:schemeClr val="accent1">
                    <a:satOff val="-3355"/>
                    <a:lumOff val="26614"/>
                  </a:schemeClr>
                </a:solidFill>
              </a:rPr>
              <a:t>Autorité</a:t>
            </a:r>
            <a:endParaRPr sz="2356">
              <a:solidFill>
                <a:srgbClr val="4F81BD"/>
              </a:solidFill>
            </a:endParaRPr>
          </a:p>
          <a:p>
            <a:pPr lvl="2" marL="767715" indent="-200787" defTabSz="806297">
              <a:spcBef>
                <a:spcPts val="500"/>
              </a:spcBef>
              <a:defRPr sz="2108">
                <a:solidFill>
                  <a:srgbClr val="000000"/>
                </a:solidFill>
              </a:defRPr>
            </a:pPr>
            <a:r>
              <a:t>On est plus facilement convaincu par une personne qui a de l’expertise ou de la notoriété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>
            <p:ph type="title"/>
          </p:nvPr>
        </p:nvSpPr>
        <p:spPr>
          <a:xfrm>
            <a:off x="356728" y="390596"/>
            <a:ext cx="12291344" cy="1625601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pPr/>
            <a:r>
              <a:t>Le guide interactif</a:t>
            </a:r>
          </a:p>
        </p:txBody>
      </p:sp>
      <p:sp>
        <p:nvSpPr>
          <p:cNvPr id="287" name="Shape 287"/>
          <p:cNvSpPr/>
          <p:nvPr>
            <p:ph type="body" idx="1"/>
          </p:nvPr>
        </p:nvSpPr>
        <p:spPr>
          <a:xfrm>
            <a:off x="650239" y="2111022"/>
            <a:ext cx="11704322" cy="6658188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ts val="800"/>
              </a:spcBef>
              <a:defRPr sz="3400">
                <a:solidFill>
                  <a:srgbClr val="000000"/>
                </a:solidFill>
              </a:defRPr>
            </a:pPr>
            <a:r>
              <a:t>Dans l’inconscient collectif français le vélo est associé à    « attention danger »…</a:t>
            </a:r>
          </a:p>
          <a:p>
            <a:pPr marL="485775" indent="-485775" algn="l">
              <a:spcBef>
                <a:spcPts val="800"/>
              </a:spcBef>
              <a:buSzPct val="100000"/>
              <a:buFont typeface="Wingdings"/>
              <a:buChar char="➔"/>
              <a:defRPr b="1" sz="3400">
                <a:solidFill>
                  <a:srgbClr val="4F81BD"/>
                </a:solidFill>
              </a:defRPr>
            </a:pPr>
            <a:r>
              <a:t>Guides existants </a:t>
            </a:r>
            <a:r>
              <a:rPr b="0"/>
              <a:t>: accent mis sur les dangers (danger, accident, mort, etc…), donc la peur est activée…</a:t>
            </a:r>
            <a:endParaRPr b="0"/>
          </a:p>
          <a:p>
            <a:pPr algn="l">
              <a:defRPr sz="3400">
                <a:solidFill>
                  <a:srgbClr val="000000"/>
                </a:solidFill>
              </a:defRPr>
            </a:pPr>
          </a:p>
          <a:p>
            <a:pPr algn="l">
              <a:spcBef>
                <a:spcPts val="800"/>
              </a:spcBef>
              <a:defRPr sz="3400">
                <a:solidFill>
                  <a:srgbClr val="000000"/>
                </a:solidFill>
              </a:defRPr>
            </a:pPr>
            <a:r>
              <a:t>Les guides se limitent souvent à montrer les dangers des différentes situations, sans détailler finement les bons comportements : le novice reste sur ses interrogations. Besoin de recettes de cuisine et pas seulement : « faites attention à ceci, cela ».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>
            <p:ph type="title"/>
          </p:nvPr>
        </p:nvSpPr>
        <p:spPr>
          <a:xfrm>
            <a:off x="356728" y="390596"/>
            <a:ext cx="12291344" cy="1625601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pPr/>
            <a:r>
              <a:t>Le guide interactif</a:t>
            </a:r>
          </a:p>
        </p:txBody>
      </p:sp>
      <p:sp>
        <p:nvSpPr>
          <p:cNvPr id="292" name="Shape 292"/>
          <p:cNvSpPr/>
          <p:nvPr>
            <p:ph type="body" idx="1"/>
          </p:nvPr>
        </p:nvSpPr>
        <p:spPr>
          <a:xfrm>
            <a:off x="869244" y="2111022"/>
            <a:ext cx="11982662" cy="6658188"/>
          </a:xfrm>
          <a:prstGeom prst="rect">
            <a:avLst/>
          </a:prstGeom>
        </p:spPr>
        <p:txBody>
          <a:bodyPr/>
          <a:lstStyle/>
          <a:p>
            <a:pPr marL="485775" indent="-485775" algn="l">
              <a:spcBef>
                <a:spcPts val="800"/>
              </a:spcBef>
              <a:buSzPct val="100000"/>
              <a:buFont typeface="Arial"/>
              <a:buChar char="•"/>
              <a:defRPr sz="3400">
                <a:solidFill>
                  <a:srgbClr val="4F81BD"/>
                </a:solidFill>
              </a:defRPr>
            </a:pPr>
            <a:r>
              <a:t>Partir des fondamentaux</a:t>
            </a:r>
          </a:p>
          <a:p>
            <a:pPr lvl="1" marL="942975" indent="-485775" algn="l">
              <a:spcBef>
                <a:spcPts val="800"/>
              </a:spcBef>
              <a:buSzPct val="100000"/>
              <a:buFont typeface="Arial"/>
              <a:buChar char="•"/>
              <a:defRPr sz="3400">
                <a:solidFill>
                  <a:srgbClr val="000000"/>
                </a:solidFill>
              </a:defRPr>
            </a:pPr>
            <a:r>
              <a:t>Exemples : « être vu et entendu », « prendre sa place», « anticiper », etc…</a:t>
            </a:r>
            <a:endParaRPr sz="3800">
              <a:solidFill>
                <a:srgbClr val="888888"/>
              </a:solidFill>
            </a:endParaRPr>
          </a:p>
          <a:p>
            <a:pPr lvl="1" marL="942975" indent="-485775" algn="l">
              <a:spcBef>
                <a:spcPts val="900"/>
              </a:spcBef>
              <a:buSzPct val="100000"/>
              <a:buFont typeface="Arial"/>
              <a:buChar char="•"/>
              <a:defRPr sz="3400">
                <a:solidFill>
                  <a:srgbClr val="000000"/>
                </a:solidFill>
              </a:defRPr>
            </a:pPr>
          </a:p>
          <a:p>
            <a:pPr marL="485775" indent="-485775" algn="l">
              <a:spcBef>
                <a:spcPts val="800"/>
              </a:spcBef>
              <a:buSzPct val="100000"/>
              <a:buFont typeface="Arial"/>
              <a:buChar char="•"/>
              <a:defRPr sz="3400">
                <a:solidFill>
                  <a:srgbClr val="4F81BD"/>
                </a:solidFill>
              </a:defRPr>
            </a:pPr>
            <a:r>
              <a:t>Faire comprendre chaque fondamental par des exemples de situations variées</a:t>
            </a:r>
          </a:p>
          <a:p>
            <a:pPr marL="485775" indent="-485775" algn="l">
              <a:buSzPct val="100000"/>
              <a:buFont typeface="Arial"/>
              <a:buChar char="•"/>
              <a:defRPr sz="3400">
                <a:solidFill>
                  <a:srgbClr val="4F81BD"/>
                </a:solidFill>
              </a:defRPr>
            </a:pPr>
          </a:p>
          <a:p>
            <a:pPr marL="485775" indent="-485775" algn="l">
              <a:spcBef>
                <a:spcPts val="800"/>
              </a:spcBef>
              <a:buSzPct val="100000"/>
              <a:buFont typeface="Arial"/>
              <a:buChar char="•"/>
              <a:defRPr sz="3400">
                <a:solidFill>
                  <a:srgbClr val="4F81BD"/>
                </a:solidFill>
              </a:defRPr>
            </a:pPr>
            <a:r>
              <a:t>A base de textes, photos, vidéos, dessins animés et quizz</a:t>
            </a:r>
          </a:p>
          <a:p>
            <a:pPr marL="485775" indent="-485775" algn="l">
              <a:buSzPct val="100000"/>
              <a:buFont typeface="Arial"/>
              <a:buChar char="•"/>
              <a:defRPr sz="3400">
                <a:solidFill>
                  <a:srgbClr val="4F81BD"/>
                </a:solidFill>
              </a:defRPr>
            </a:pPr>
          </a:p>
          <a:p>
            <a:pPr marL="485775" indent="-485775" algn="l">
              <a:spcBef>
                <a:spcPts val="800"/>
              </a:spcBef>
              <a:buSzPct val="100000"/>
              <a:buFont typeface="Arial"/>
              <a:buChar char="•"/>
              <a:defRPr sz="3400">
                <a:solidFill>
                  <a:srgbClr val="4F81BD"/>
                </a:solidFill>
              </a:defRPr>
            </a:pPr>
            <a:r>
              <a:t>Donner un savoir-faire et de nombreux conseils</a:t>
            </a:r>
            <a:r>
              <a:rPr>
                <a:solidFill>
                  <a:srgbClr val="1F497D"/>
                </a:solidFill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/>
          <p:nvPr>
            <p:ph type="title" idx="4294967295"/>
          </p:nvPr>
        </p:nvSpPr>
        <p:spPr>
          <a:xfrm>
            <a:off x="356728" y="63217"/>
            <a:ext cx="12291344" cy="1625601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b="1" sz="5000">
                <a:solidFill>
                  <a:srgbClr val="00A6A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Liste des fondamentaux</a:t>
            </a:r>
          </a:p>
        </p:txBody>
      </p:sp>
      <p:sp>
        <p:nvSpPr>
          <p:cNvPr id="297" name="Shape 297"/>
          <p:cNvSpPr/>
          <p:nvPr>
            <p:ph type="body" idx="4294967295"/>
          </p:nvPr>
        </p:nvSpPr>
        <p:spPr>
          <a:xfrm>
            <a:off x="1011484" y="1738488"/>
            <a:ext cx="11704321" cy="7373904"/>
          </a:xfrm>
          <a:prstGeom prst="rect">
            <a:avLst/>
          </a:prstGeom>
        </p:spPr>
        <p:txBody>
          <a:bodyPr lIns="65023" tIns="65023" rIns="65023" bIns="65023" anchor="t"/>
          <a:lstStyle/>
          <a:p>
            <a:pPr marL="812800" indent="-812800" defTabSz="1300480">
              <a:spcBef>
                <a:spcPts val="600"/>
              </a:spcBef>
              <a:buSzPct val="100000"/>
              <a:buAutoNum type="arabicPeriod" startAt="1"/>
              <a:defRPr sz="240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Voir / entendre / être vigilant / observer</a:t>
            </a:r>
          </a:p>
          <a:p>
            <a:pPr marL="812800" indent="-812800" defTabSz="1300480">
              <a:spcBef>
                <a:spcPts val="600"/>
              </a:spcBef>
              <a:buSzPct val="100000"/>
              <a:buAutoNum type="arabicPeriod" startAt="1"/>
              <a:defRPr sz="240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Interpréter / comprendre</a:t>
            </a:r>
          </a:p>
          <a:p>
            <a:pPr marL="812800" indent="-812800" defTabSz="1300480">
              <a:spcBef>
                <a:spcPts val="600"/>
              </a:spcBef>
              <a:buSzPct val="100000"/>
              <a:buAutoNum type="arabicPeriod" startAt="1"/>
              <a:defRPr sz="240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Anticiper / prévoir ce que vont faire les autres et s’y adapter</a:t>
            </a:r>
          </a:p>
          <a:p>
            <a:pPr marL="812800" indent="-812800" defTabSz="1300480">
              <a:spcBef>
                <a:spcPts val="600"/>
              </a:spcBef>
              <a:buSzPct val="100000"/>
              <a:buAutoNum type="arabicPeriod" startAt="1"/>
              <a:defRPr sz="2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Etre vu / être entendu / induire un état de vigilance chez les autres</a:t>
            </a:r>
          </a:p>
          <a:p>
            <a:pPr marL="812800" indent="-812800" defTabSz="1300480">
              <a:spcBef>
                <a:spcPts val="600"/>
              </a:spcBef>
              <a:buSzPct val="100000"/>
              <a:buAutoNum type="arabicPeriod" startAt="1"/>
              <a:defRPr sz="2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Anticiper / prévoir ce que nous allons faire</a:t>
            </a:r>
          </a:p>
          <a:p>
            <a:pPr marL="812800" indent="-812800" defTabSz="1300480">
              <a:spcBef>
                <a:spcPts val="600"/>
              </a:spcBef>
              <a:buSzPct val="100000"/>
              <a:buAutoNum type="arabicPeriod" startAt="1"/>
              <a:defRPr sz="2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Etre prévisible / être compris dans nos intentions</a:t>
            </a:r>
          </a:p>
          <a:p>
            <a:pPr marL="812800" indent="-812800" defTabSz="1300480">
              <a:spcBef>
                <a:spcPts val="600"/>
              </a:spcBef>
              <a:buSzPct val="100000"/>
              <a:buAutoNum type="arabicPeriod" startAt="1"/>
              <a:defRPr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Prendre sa place</a:t>
            </a:r>
          </a:p>
          <a:p>
            <a:pPr marL="812800" indent="-812800" defTabSz="1300480">
              <a:spcBef>
                <a:spcPts val="600"/>
              </a:spcBef>
              <a:buSzPct val="100000"/>
              <a:buAutoNum type="arabicPeriod" startAt="1"/>
              <a:defRPr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Respecter les autres</a:t>
            </a:r>
          </a:p>
          <a:p>
            <a:pPr marL="812800" indent="-812800" defTabSz="1300480">
              <a:spcBef>
                <a:spcPts val="600"/>
              </a:spcBef>
              <a:buSzPct val="100000"/>
              <a:buAutoNum type="arabicPeriod" startAt="1"/>
              <a:defRPr sz="2400">
                <a:solidFill>
                  <a:srgbClr val="821D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Rester dans sa bulle de sécurité ou ralentir et accroître sa vigilance</a:t>
            </a:r>
          </a:p>
          <a:p>
            <a:pPr marL="812800" indent="-812800" defTabSz="1300480">
              <a:spcBef>
                <a:spcPts val="600"/>
              </a:spcBef>
              <a:buSzPct val="100000"/>
              <a:buAutoNum type="arabicPeriod" startAt="1"/>
              <a:defRPr sz="2400">
                <a:solidFill>
                  <a:srgbClr val="821D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Connaître et respecter le code de la route</a:t>
            </a:r>
          </a:p>
          <a:p>
            <a:pPr marL="812800" indent="-812800" defTabSz="1300480">
              <a:spcBef>
                <a:spcPts val="600"/>
              </a:spcBef>
              <a:buSzPct val="100000"/>
              <a:buFont typeface="Arial"/>
              <a:defRPr sz="2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Des points d’attention particuliers</a:t>
            </a:r>
            <a:endParaRPr>
              <a:solidFill>
                <a:srgbClr val="000000"/>
              </a:solidFill>
            </a:endParaRPr>
          </a:p>
          <a:p>
            <a:pPr lvl="1" marL="1168400" indent="-711200" defTabSz="1300480">
              <a:spcBef>
                <a:spcPts val="0"/>
              </a:spcBef>
              <a:buSzPct val="100000"/>
              <a:buFont typeface="Arial"/>
              <a:defRPr sz="2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Les poids-lourds et les bus (angles morts, déports, comportement)</a:t>
            </a:r>
            <a:endParaRPr>
              <a:solidFill>
                <a:srgbClr val="000000"/>
              </a:solidFill>
            </a:endParaRPr>
          </a:p>
          <a:p>
            <a:pPr lvl="1" marL="1168400" indent="-711200" defTabSz="1300480">
              <a:spcBef>
                <a:spcPts val="0"/>
              </a:spcBef>
              <a:buSzPct val="100000"/>
              <a:buFont typeface="Arial"/>
              <a:defRPr sz="2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Carrefours : TAG, aller tout droit</a:t>
            </a:r>
            <a:endParaRPr>
              <a:solidFill>
                <a:srgbClr val="000000"/>
              </a:solidFill>
            </a:endParaRPr>
          </a:p>
          <a:p>
            <a:pPr lvl="1" marL="1168400" indent="-711200" defTabSz="1300480">
              <a:spcBef>
                <a:spcPts val="0"/>
              </a:spcBef>
              <a:buSzPct val="100000"/>
              <a:buFont typeface="Arial"/>
              <a:defRPr sz="2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Giratoire</a:t>
            </a:r>
            <a:endParaRPr>
              <a:solidFill>
                <a:srgbClr val="000000"/>
              </a:solidFill>
            </a:endParaRPr>
          </a:p>
          <a:p>
            <a:pPr lvl="1" marL="1168400" indent="-711200" defTabSz="1300480">
              <a:spcBef>
                <a:spcPts val="0"/>
              </a:spcBef>
              <a:buSzPct val="100000"/>
              <a:buFont typeface="Arial"/>
              <a:defRPr sz="2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Insertion et changement de voie de circulation</a:t>
            </a:r>
            <a:endParaRPr>
              <a:solidFill>
                <a:srgbClr val="000000"/>
              </a:solidFill>
            </a:endParaRPr>
          </a:p>
          <a:p>
            <a:pPr lvl="1" marL="1168400" indent="-711200" defTabSz="1300480">
              <a:spcBef>
                <a:spcPts val="0"/>
              </a:spcBef>
              <a:buSzPct val="100000"/>
              <a:buFont typeface="Arial"/>
              <a:defRPr sz="2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La chaussée mouillée</a:t>
            </a:r>
            <a:endParaRPr>
              <a:solidFill>
                <a:srgbClr val="000000"/>
              </a:solidFill>
            </a:endParaRPr>
          </a:p>
          <a:p>
            <a:pPr lvl="1" marL="1168400" indent="-711200" defTabSz="1300480">
              <a:spcBef>
                <a:spcPts val="0"/>
              </a:spcBef>
              <a:buSzPct val="100000"/>
              <a:buFont typeface="Arial"/>
              <a:defRPr sz="2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Les rails de train ou de tramways, bordures de pistes cyclables…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>
            <p:ph type="title"/>
          </p:nvPr>
        </p:nvSpPr>
        <p:spPr>
          <a:xfrm>
            <a:off x="356728" y="63217"/>
            <a:ext cx="12291344" cy="1625601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pPr/>
            <a:r>
              <a:t>Exemple des rubriques</a:t>
            </a:r>
          </a:p>
        </p:txBody>
      </p:sp>
      <p:sp>
        <p:nvSpPr>
          <p:cNvPr id="302" name="Shape 302"/>
          <p:cNvSpPr/>
          <p:nvPr>
            <p:ph type="body" sz="quarter" idx="1"/>
          </p:nvPr>
        </p:nvSpPr>
        <p:spPr>
          <a:xfrm>
            <a:off x="255305" y="1496907"/>
            <a:ext cx="12596601" cy="1537547"/>
          </a:xfrm>
          <a:prstGeom prst="rect">
            <a:avLst/>
          </a:prstGeom>
        </p:spPr>
        <p:txBody>
          <a:bodyPr/>
          <a:lstStyle>
            <a:lvl1pPr marL="866986" indent="-866986">
              <a:spcBef>
                <a:spcPts val="800"/>
              </a:spcBef>
              <a:defRPr b="1" sz="3400">
                <a:solidFill>
                  <a:srgbClr val="4F81BD"/>
                </a:solidFill>
              </a:defRPr>
            </a:lvl1pPr>
          </a:lstStyle>
          <a:p>
            <a:pPr/>
            <a:r>
              <a:t>Anticiper / prévoir ce que vont faire les autres et s’y adapter</a:t>
            </a:r>
          </a:p>
        </p:txBody>
      </p:sp>
      <p:pic>
        <p:nvPicPr>
          <p:cNvPr id="303" name="image13.jpeg" descr="CircuVelo01a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20906" y="2214880"/>
            <a:ext cx="6143415" cy="4608125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</p:pic>
      <p:sp>
        <p:nvSpPr>
          <p:cNvPr id="304" name="Shape 304"/>
          <p:cNvSpPr/>
          <p:nvPr/>
        </p:nvSpPr>
        <p:spPr>
          <a:xfrm>
            <a:off x="562187" y="6924605"/>
            <a:ext cx="11704321" cy="2305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marL="863600" indent="-863600" algn="l" defTabSz="1300480">
              <a:spcBef>
                <a:spcPts val="800"/>
              </a:spcBef>
              <a:buSzPct val="100000"/>
              <a:buAutoNum type="arabicPeriod" startAt="1"/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t>Voir / entendre / être vigilant / observer</a:t>
            </a:r>
          </a:p>
          <a:p>
            <a:pPr marL="863600" indent="-863600" algn="l" defTabSz="1300480">
              <a:spcBef>
                <a:spcPts val="800"/>
              </a:spcBef>
              <a:buSzPct val="100000"/>
              <a:buAutoNum type="arabicPeriod" startAt="1"/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t>Interpréter / comprendre</a:t>
            </a:r>
            <a:endParaRPr sz="4400">
              <a:solidFill>
                <a:srgbClr val="1F497D"/>
              </a:solidFill>
            </a:endParaRPr>
          </a:p>
          <a:p>
            <a:pPr marL="863600" indent="-863600" algn="l" defTabSz="1300480">
              <a:spcBef>
                <a:spcPts val="800"/>
              </a:spcBef>
              <a:buSzPct val="100000"/>
              <a:buAutoNum type="arabicPeriod" startAt="1"/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t>Anticiper / prévoir ce que vont faire les autres et s’y adapter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>
            <p:ph type="title"/>
          </p:nvPr>
        </p:nvSpPr>
        <p:spPr>
          <a:xfrm>
            <a:off x="356728" y="63217"/>
            <a:ext cx="12291344" cy="1625601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pPr/>
            <a:r>
              <a:t>Exemple des rubriques</a:t>
            </a:r>
          </a:p>
        </p:txBody>
      </p:sp>
      <p:sp>
        <p:nvSpPr>
          <p:cNvPr id="309" name="Shape 309"/>
          <p:cNvSpPr/>
          <p:nvPr>
            <p:ph type="body" sz="quarter" idx="1"/>
          </p:nvPr>
        </p:nvSpPr>
        <p:spPr>
          <a:xfrm>
            <a:off x="152894" y="1496907"/>
            <a:ext cx="12699012" cy="1537547"/>
          </a:xfrm>
          <a:prstGeom prst="rect">
            <a:avLst/>
          </a:prstGeom>
        </p:spPr>
        <p:txBody>
          <a:bodyPr/>
          <a:lstStyle>
            <a:lvl1pPr marL="866986" indent="-866986">
              <a:spcBef>
                <a:spcPts val="800"/>
              </a:spcBef>
              <a:defRPr b="1" sz="3400">
                <a:solidFill>
                  <a:srgbClr val="4F81BD"/>
                </a:solidFill>
              </a:defRPr>
            </a:lvl1pPr>
          </a:lstStyle>
          <a:p>
            <a:pPr/>
            <a:r>
              <a:t>Faire en sorte que les autres anticipent ce que je vais faire</a:t>
            </a:r>
          </a:p>
        </p:txBody>
      </p:sp>
      <p:pic>
        <p:nvPicPr>
          <p:cNvPr id="310" name="image14.jpeg" descr="CircuVelo01b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29565" y="2316479"/>
            <a:ext cx="6080196" cy="4560713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</p:pic>
      <p:sp>
        <p:nvSpPr>
          <p:cNvPr id="311" name="Shape 311"/>
          <p:cNvSpPr/>
          <p:nvPr/>
        </p:nvSpPr>
        <p:spPr>
          <a:xfrm>
            <a:off x="562187" y="6924605"/>
            <a:ext cx="12289719" cy="2305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marL="863600" indent="-863600" algn="l" defTabSz="1300480">
              <a:spcBef>
                <a:spcPts val="800"/>
              </a:spcBef>
              <a:buSzPct val="100000"/>
              <a:buAutoNum type="arabicPeriod" startAt="1"/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t>Etre vu / être entendu / induire un état de vigilance chez les autres</a:t>
            </a:r>
            <a:endParaRPr sz="4400">
              <a:solidFill>
                <a:srgbClr val="1F497D"/>
              </a:solidFill>
            </a:endParaRPr>
          </a:p>
          <a:p>
            <a:pPr marL="863600" indent="-863600" algn="l" defTabSz="1300480">
              <a:spcBef>
                <a:spcPts val="800"/>
              </a:spcBef>
              <a:buSzPct val="100000"/>
              <a:buAutoNum type="arabicPeriod" startAt="1"/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t>Anticiper / prévoir ce que nous allons faire</a:t>
            </a:r>
          </a:p>
          <a:p>
            <a:pPr marL="863600" indent="-863600" algn="l" defTabSz="1300480">
              <a:spcBef>
                <a:spcPts val="800"/>
              </a:spcBef>
              <a:buSzPct val="100000"/>
              <a:buAutoNum type="arabicPeriod" startAt="1"/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t>Etre prévisible / être compris dans nos intentions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/>
          <p:nvPr>
            <p:ph type="body" sz="quarter" idx="1"/>
          </p:nvPr>
        </p:nvSpPr>
        <p:spPr>
          <a:xfrm>
            <a:off x="650239" y="7430945"/>
            <a:ext cx="11704322" cy="1338265"/>
          </a:xfrm>
          <a:prstGeom prst="rect">
            <a:avLst/>
          </a:prstGeom>
        </p:spPr>
        <p:txBody>
          <a:bodyPr/>
          <a:lstStyle/>
          <a:p>
            <a:pPr/>
            <a:r>
              <a:t>.</a:t>
            </a:r>
          </a:p>
        </p:txBody>
      </p:sp>
      <p:sp>
        <p:nvSpPr>
          <p:cNvPr id="316" name="Shape 316"/>
          <p:cNvSpPr/>
          <p:nvPr/>
        </p:nvSpPr>
        <p:spPr>
          <a:xfrm>
            <a:off x="255127" y="1497224"/>
            <a:ext cx="12749673" cy="5606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marL="487680" indent="-487680" defTabSz="1300480">
              <a:lnSpc>
                <a:spcPct val="80000"/>
              </a:lnSpc>
              <a:spcBef>
                <a:spcPts val="800"/>
              </a:spcBef>
              <a:defRPr b="1" sz="340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Anticiper / prévoir ce que vont faire les autres et s’y adapter</a:t>
            </a:r>
            <a:endParaRPr sz="4400">
              <a:solidFill>
                <a:srgbClr val="1F497D"/>
              </a:solidFill>
            </a:endParaRPr>
          </a:p>
          <a:p>
            <a:pPr marL="487680" indent="-487680" defTabSz="1300480">
              <a:lnSpc>
                <a:spcPct val="80000"/>
              </a:lnSpc>
              <a:spcBef>
                <a:spcPts val="800"/>
              </a:spcBef>
              <a:defRPr sz="340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  <a:endParaRPr sz="4400">
              <a:solidFill>
                <a:srgbClr val="1F497D"/>
              </a:solidFill>
            </a:endParaRPr>
          </a:p>
          <a:p>
            <a:pPr marL="485775" indent="-485775" algn="l" defTabSz="1300480">
              <a:spcBef>
                <a:spcPts val="800"/>
              </a:spcBef>
              <a:buSzPct val="100000"/>
              <a:buFont typeface="Arial"/>
              <a:buChar char="•"/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t>Se ménager du temps et de l’espace</a:t>
            </a:r>
            <a:endParaRPr sz="4400">
              <a:solidFill>
                <a:srgbClr val="1F497D"/>
              </a:solidFill>
            </a:endParaRPr>
          </a:p>
          <a:p>
            <a:pPr marL="485775" indent="-485775" algn="l" defTabSz="1300480">
              <a:spcBef>
                <a:spcPts val="800"/>
              </a:spcBef>
              <a:buSzPct val="100000"/>
              <a:buFont typeface="Arial"/>
              <a:buChar char="•"/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t>Peu d’expérience ?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t> rouler + lentement</a:t>
            </a:r>
            <a:endParaRPr sz="4400">
              <a:solidFill>
                <a:srgbClr val="1F497D"/>
              </a:solidFill>
            </a:endParaRPr>
          </a:p>
          <a:p>
            <a:pPr marL="485775" indent="-485775" algn="l" defTabSz="1300480">
              <a:spcBef>
                <a:spcPts val="800"/>
              </a:spcBef>
              <a:buSzPct val="100000"/>
              <a:buFont typeface="Arial"/>
              <a:buChar char="•"/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t>Connaître ses capacités</a:t>
            </a:r>
            <a:endParaRPr sz="4400">
              <a:solidFill>
                <a:srgbClr val="1F497D"/>
              </a:solidFill>
            </a:endParaRPr>
          </a:p>
          <a:p>
            <a:pPr marL="485775" indent="-485775" algn="l" defTabSz="1300480">
              <a:spcBef>
                <a:spcPts val="800"/>
              </a:spcBef>
              <a:buSzPct val="100000"/>
              <a:buFont typeface="Arial"/>
              <a:buChar char="•"/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t>Avoir conscience de son état (vigilant, fatigué, préoccupé…)</a:t>
            </a:r>
            <a:endParaRPr sz="4400">
              <a:solidFill>
                <a:srgbClr val="1F497D"/>
              </a:solidFill>
            </a:endParaRPr>
          </a:p>
          <a:p>
            <a:pPr marL="485775" indent="-485775" algn="l" defTabSz="1300480">
              <a:spcBef>
                <a:spcPts val="800"/>
              </a:spcBef>
              <a:buSzPct val="100000"/>
              <a:buFont typeface="Arial"/>
              <a:buChar char="•"/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t>Vous pensez ne pas avoir été vu : laisser passer l’autre usager</a:t>
            </a:r>
            <a:endParaRPr sz="4400">
              <a:solidFill>
                <a:srgbClr val="1F497D"/>
              </a:solidFill>
            </a:endParaRPr>
          </a:p>
          <a:p>
            <a:pPr marL="485775" indent="-485775" algn="l" defTabSz="1300480">
              <a:spcBef>
                <a:spcPts val="800"/>
              </a:spcBef>
              <a:buSzPct val="100000"/>
              <a:buFont typeface="Arial"/>
              <a:buChar char="•"/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t>Ce n’est pas parce que vous avez la priorité et que vous avez indiqué votre intention que vous pouvez passer les yeux fermés.</a:t>
            </a:r>
          </a:p>
        </p:txBody>
      </p:sp>
      <p:sp>
        <p:nvSpPr>
          <p:cNvPr id="317" name="Shape 317"/>
          <p:cNvSpPr/>
          <p:nvPr/>
        </p:nvSpPr>
        <p:spPr>
          <a:xfrm>
            <a:off x="255129" y="509713"/>
            <a:ext cx="12494544" cy="660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spAutoFit/>
          </a:bodyPr>
          <a:lstStyle>
            <a:lvl1pPr defTabSz="1300480">
              <a:defRPr b="1" sz="3800">
                <a:solidFill>
                  <a:srgbClr val="00A6A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Exemple des rubriques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/>
          <p:nvPr>
            <p:ph type="title" idx="4294967295"/>
          </p:nvPr>
        </p:nvSpPr>
        <p:spPr>
          <a:xfrm>
            <a:off x="650239" y="390595"/>
            <a:ext cx="11704322" cy="1625601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b="1" sz="5000">
                <a:solidFill>
                  <a:srgbClr val="00A6A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Le métaguide</a:t>
            </a:r>
          </a:p>
        </p:txBody>
      </p:sp>
      <p:sp>
        <p:nvSpPr>
          <p:cNvPr id="322" name="Shape 322"/>
          <p:cNvSpPr/>
          <p:nvPr>
            <p:ph type="body" sz="quarter" idx="4294967295"/>
          </p:nvPr>
        </p:nvSpPr>
        <p:spPr>
          <a:xfrm>
            <a:off x="666044" y="8155093"/>
            <a:ext cx="11704321" cy="30411"/>
          </a:xfrm>
          <a:prstGeom prst="rect">
            <a:avLst/>
          </a:prstGeom>
        </p:spPr>
        <p:txBody>
          <a:bodyPr lIns="65023" tIns="65023" rIns="65023" bIns="65023" anchor="t"/>
          <a:lstStyle/>
          <a:p>
            <a:pPr marL="0" indent="0" defTabSz="520192">
              <a:spcBef>
                <a:spcPts val="400"/>
              </a:spcBef>
              <a:buSzTx/>
              <a:buNone/>
              <a:defRPr sz="176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23" name="Shape 323"/>
          <p:cNvSpPr/>
          <p:nvPr/>
        </p:nvSpPr>
        <p:spPr>
          <a:xfrm>
            <a:off x="664915" y="2497779"/>
            <a:ext cx="11674970" cy="408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marL="620485" indent="-620485" algn="l" defTabSz="1300480">
              <a:spcBef>
                <a:spcPts val="2300"/>
              </a:spcBef>
              <a:buSzPct val="100000"/>
              <a:buFont typeface="Arial"/>
              <a:buChar char="•"/>
              <a:defRPr sz="38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Eléments théoriques et pratiques pour la mise en place de programmes de promotion du vélo auprès de cyclistes novices </a:t>
            </a:r>
          </a:p>
          <a:p>
            <a:pPr marL="620485" indent="-620485" algn="l" defTabSz="1300480">
              <a:spcBef>
                <a:spcPts val="2300"/>
              </a:spcBef>
              <a:buSzPct val="100000"/>
              <a:buFont typeface="Arial"/>
              <a:buChar char="•"/>
              <a:defRPr sz="38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Centré sur l’étape « Franchir le pas »</a:t>
            </a:r>
            <a:endParaRPr sz="2800"/>
          </a:p>
          <a:p>
            <a:pPr marL="620485" indent="-620485" algn="l" defTabSz="1300480">
              <a:spcBef>
                <a:spcPts val="2300"/>
              </a:spcBef>
              <a:buSzPct val="100000"/>
              <a:buFont typeface="Arial"/>
              <a:buChar char="•"/>
              <a:defRPr sz="38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Destiné aux acteurs institutionnels: associations, PDIE, etc.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type="title" idx="4294967295"/>
          </p:nvPr>
        </p:nvSpPr>
        <p:spPr>
          <a:xfrm>
            <a:off x="1248551" y="325119"/>
            <a:ext cx="10455769" cy="1327575"/>
          </a:xfrm>
          <a:prstGeom prst="rect">
            <a:avLst/>
          </a:prstGeom>
        </p:spPr>
        <p:txBody>
          <a:bodyPr lIns="65023" tIns="65023" rIns="65023" bIns="65023" anchor="b"/>
          <a:lstStyle/>
          <a:p>
            <a:pPr defTabSz="1207911">
              <a:defRPr b="1" sz="2200">
                <a:latin typeface="Formata Bold"/>
                <a:ea typeface="Formata Bold"/>
                <a:cs typeface="Formata Bold"/>
                <a:sym typeface="Formata Bold"/>
              </a:defRPr>
            </a:pPr>
            <a:r>
              <a:t>Le partenariat avec la FUB </a:t>
            </a:r>
          </a:p>
          <a:p>
            <a:pPr defTabSz="1207911">
              <a:defRPr b="1" sz="2200">
                <a:latin typeface="Formata Bold"/>
                <a:ea typeface="Formata Bold"/>
                <a:cs typeface="Formata Bold"/>
                <a:sym typeface="Formata Bold"/>
              </a:defRPr>
            </a:pPr>
            <a:r>
              <a:t>Fédération française des Usagers de la Bicyclette</a:t>
            </a:r>
            <a:br/>
            <a:r>
              <a:t>300 associations et 120 vélo-écoles</a:t>
            </a:r>
          </a:p>
        </p:txBody>
      </p:sp>
      <p:sp>
        <p:nvSpPr>
          <p:cNvPr id="228" name="Shape 228"/>
          <p:cNvSpPr/>
          <p:nvPr>
            <p:ph type="body" idx="4294967295"/>
          </p:nvPr>
        </p:nvSpPr>
        <p:spPr>
          <a:xfrm>
            <a:off x="650239" y="1691075"/>
            <a:ext cx="11704322" cy="6653672"/>
          </a:xfrm>
          <a:prstGeom prst="rect">
            <a:avLst/>
          </a:prstGeom>
        </p:spPr>
        <p:txBody>
          <a:bodyPr lIns="65023" tIns="65023" rIns="65023" bIns="65023" anchor="t"/>
          <a:lstStyle/>
          <a:p>
            <a:pPr marL="414337" indent="-414337" defTabSz="1221457">
              <a:spcBef>
                <a:spcPts val="400"/>
              </a:spcBef>
              <a:buSzPct val="100000"/>
              <a:defRPr sz="18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La FUB est créée en 1981 pour promouvoir l’usage du vélo et fédérer les associations locales</a:t>
            </a:r>
          </a:p>
          <a:p>
            <a:pPr marL="414337" indent="-414337" defTabSz="1221457">
              <a:spcBef>
                <a:spcPts val="400"/>
              </a:spcBef>
              <a:buSzPct val="100000"/>
              <a:defRPr sz="18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D’abord une action militante pour obtenir des aménagements cyclables, puis promouvoir la solution vélo et favoriser l’émergence d’un véritable système vélo (infra+culture+services). </a:t>
            </a:r>
          </a:p>
          <a:p>
            <a:pPr marL="414337" indent="-414337" defTabSz="1221457">
              <a:spcBef>
                <a:spcPts val="400"/>
              </a:spcBef>
              <a:buSzPct val="100000"/>
              <a:defRPr sz="18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Lors des Assises de la Mobilité à l’automne 2018, l’opération « Parlons Vélo » génère 113000 contributions.</a:t>
            </a:r>
          </a:p>
          <a:p>
            <a:pPr marL="414337" indent="-414337" defTabSz="1221457">
              <a:spcBef>
                <a:spcPts val="400"/>
              </a:spcBef>
              <a:buSzPct val="100000"/>
              <a:defRPr sz="18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Une offre d’apprentissage du vélo en pleine croissance dans les associations Fub : </a:t>
            </a:r>
          </a:p>
          <a:p>
            <a:pPr marL="0" indent="0" defTabSz="1221457">
              <a:spcBef>
                <a:spcPts val="400"/>
              </a:spcBef>
              <a:buSzTx/>
              <a:buNone/>
              <a:defRPr sz="18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2005</a:t>
            </a:r>
            <a:r>
              <a:rPr b="1"/>
              <a:t> </a:t>
            </a:r>
            <a:r>
              <a:t>: </a:t>
            </a:r>
            <a:r>
              <a:rPr b="1"/>
              <a:t>38 Vélo-Ecoles </a:t>
            </a:r>
            <a:r>
              <a:t>(au sein de 126 associations Fub), </a:t>
            </a:r>
          </a:p>
          <a:p>
            <a:pPr marL="0" indent="0" defTabSz="1221457">
              <a:spcBef>
                <a:spcPts val="400"/>
              </a:spcBef>
              <a:buSzTx/>
              <a:buNone/>
              <a:defRPr sz="18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2017 : </a:t>
            </a:r>
            <a:r>
              <a:rPr b="1"/>
              <a:t>77 Vélo-Ecoles</a:t>
            </a:r>
            <a:r>
              <a:t> (in 268 associations Fub) </a:t>
            </a:r>
          </a:p>
          <a:p>
            <a:pPr marL="0" indent="0" defTabSz="1221457">
              <a:spcBef>
                <a:spcPts val="400"/>
              </a:spcBef>
              <a:buSzTx/>
              <a:buNone/>
              <a:defRPr sz="18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2019</a:t>
            </a:r>
            <a:r>
              <a:rPr b="1"/>
              <a:t> : 120 Vélo-Ecoles </a:t>
            </a:r>
            <a:r>
              <a:t>(in</a:t>
            </a:r>
            <a:r>
              <a:rPr b="1"/>
              <a:t> </a:t>
            </a:r>
            <a:r>
              <a:t>300 associations Fub)</a:t>
            </a:r>
          </a:p>
          <a:p>
            <a:pPr marL="458328" indent="-458328" defTabSz="1221457">
              <a:spcBef>
                <a:spcPts val="100"/>
              </a:spcBef>
              <a:buSzTx/>
              <a:buNone/>
              <a:defRPr sz="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	</a:t>
            </a:r>
          </a:p>
          <a:p>
            <a:pPr marL="458328" indent="-458328" defTabSz="1221457">
              <a:spcBef>
                <a:spcPts val="400"/>
              </a:spcBef>
              <a:buSzTx/>
              <a:buNone/>
              <a:defRPr b="1" sz="1800">
                <a:solidFill>
                  <a:srgbClr val="1F497D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		Associations Fub en 2019		     	             Vélo-écoles en 2019</a:t>
            </a:r>
          </a:p>
        </p:txBody>
      </p:sp>
      <p:pic>
        <p:nvPicPr>
          <p:cNvPr id="229" name="Capture d’écran 2017-05-30 à 15.png" descr="Capture d’écran 2017-05-30 à 15.10.3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69493" y="8886613"/>
            <a:ext cx="2201335" cy="6502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Capture d’écran 2018-06-06 à 17.png" descr="Capture d’écran 2018-06-06 à 17.31.3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8915" y="4605866"/>
            <a:ext cx="5059681" cy="40956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Capture d’écran 2018-06-06 à 17.png" descr="Capture d’écran 2018-06-06 à 17.32.0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67591" y="4605866"/>
            <a:ext cx="5014525" cy="40956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/>
          <p:nvPr>
            <p:ph type="title" idx="4294967295"/>
          </p:nvPr>
        </p:nvSpPr>
        <p:spPr>
          <a:xfrm>
            <a:off x="467359" y="390595"/>
            <a:ext cx="12537441" cy="1625601"/>
          </a:xfrm>
          <a:prstGeom prst="rect">
            <a:avLst/>
          </a:prstGeom>
        </p:spPr>
        <p:txBody>
          <a:bodyPr lIns="65023" tIns="65023" rIns="65023" bIns="65023"/>
          <a:lstStyle/>
          <a:p>
            <a:pPr defTabSz="1300480">
              <a:defRPr b="1" sz="5000">
                <a:solidFill>
                  <a:srgbClr val="00A6A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Le métaguide - exemples d’application</a:t>
            </a:r>
            <a:br/>
            <a:r>
              <a:rPr sz="3800"/>
              <a:t>Construction d’une identité « employé cycliste »</a:t>
            </a:r>
          </a:p>
        </p:txBody>
      </p:sp>
      <p:sp>
        <p:nvSpPr>
          <p:cNvPr id="328" name="Shape 328"/>
          <p:cNvSpPr/>
          <p:nvPr/>
        </p:nvSpPr>
        <p:spPr>
          <a:xfrm>
            <a:off x="467359" y="2623537"/>
            <a:ext cx="12383913" cy="6226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lvl="1" marL="647700" indent="-647700" algn="l" defTabSz="1300480">
              <a:buSzPct val="80000"/>
              <a:buFont typeface="Arial"/>
              <a:buChar char="•"/>
              <a:defRPr sz="3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Identification des spécificités du public et de l’institution</a:t>
            </a:r>
          </a:p>
          <a:p>
            <a:pPr lvl="1" marL="647700" indent="-647700" algn="l" defTabSz="1300480">
              <a:buSzPct val="80000"/>
              <a:buFont typeface="Arial"/>
              <a:buChar char="•"/>
              <a:defRPr sz="3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Affiches montrant des employés à vélo, avec message valorisant / discours des dirigeants valorisant les employés cyclistes </a:t>
            </a:r>
          </a:p>
          <a:p>
            <a:pPr lvl="1" marL="647700" indent="-647700" algn="l" defTabSz="1300480">
              <a:buSzPct val="80000"/>
              <a:buFont typeface="Arial"/>
              <a:buChar char="•"/>
              <a:defRPr sz="3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Affiches utilisant les normes : 80% des employés de XXX ont essayé le vélo, et vous?</a:t>
            </a:r>
          </a:p>
          <a:p>
            <a:pPr lvl="1" marL="647700" indent="-647700" algn="l" defTabSz="1300480">
              <a:buSzPct val="80000"/>
              <a:buFont typeface="Arial"/>
              <a:buChar char="•"/>
              <a:defRPr sz="3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Organisation d’un évènement de team-building autour du vélo, qui permet d’essayer le vélo</a:t>
            </a:r>
          </a:p>
          <a:p>
            <a:pPr lvl="1" marL="647700" indent="-647700" algn="l" defTabSz="1300480">
              <a:buSzPct val="80000"/>
              <a:buFont typeface="Arial"/>
              <a:buChar char="•"/>
              <a:defRPr sz="3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Obtention d’engagement lors de l’évènement, et étiquetage positif</a:t>
            </a:r>
          </a:p>
          <a:p>
            <a:pPr lvl="1" marL="647700" indent="-647700" algn="l" defTabSz="1300480">
              <a:buSzPct val="80000"/>
              <a:buFont typeface="Arial"/>
              <a:buChar char="•"/>
              <a:defRPr sz="3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…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/>
          <p:nvPr>
            <p:ph type="title"/>
          </p:nvPr>
        </p:nvSpPr>
        <p:spPr>
          <a:xfrm>
            <a:off x="975359" y="2077437"/>
            <a:ext cx="11054082" cy="2090703"/>
          </a:xfrm>
          <a:prstGeom prst="rect">
            <a:avLst/>
          </a:prstGeom>
        </p:spPr>
        <p:txBody>
          <a:bodyPr/>
          <a:lstStyle/>
          <a:p>
            <a:pPr/>
            <a:r>
              <a:t>L’expérimentation à Satory</a:t>
            </a:r>
          </a:p>
        </p:txBody>
      </p:sp>
      <p:sp>
        <p:nvSpPr>
          <p:cNvPr id="333" name="Shape 333"/>
          <p:cNvSpPr/>
          <p:nvPr>
            <p:ph type="body" sz="quarter" idx="1"/>
          </p:nvPr>
        </p:nvSpPr>
        <p:spPr>
          <a:xfrm>
            <a:off x="1950719" y="4066540"/>
            <a:ext cx="9103361" cy="2492587"/>
          </a:xfrm>
          <a:prstGeom prst="rect">
            <a:avLst/>
          </a:prstGeom>
        </p:spPr>
        <p:txBody>
          <a:bodyPr/>
          <a:lstStyle/>
          <a:p>
            <a:pPr algn="l" defTabSz="858316">
              <a:spcBef>
                <a:spcPts val="700"/>
              </a:spcBef>
              <a:defRPr sz="2904"/>
            </a:pPr>
            <a:r>
              <a:t>1. un exposé « positif » « anti idées fausses »</a:t>
            </a:r>
          </a:p>
          <a:p>
            <a:pPr algn="l" defTabSz="858316">
              <a:spcBef>
                <a:spcPts val="700"/>
              </a:spcBef>
              <a:defRPr sz="2904"/>
            </a:pPr>
            <a:r>
              <a:t>2. un quizz « gratifiant » </a:t>
            </a:r>
          </a:p>
          <a:p>
            <a:pPr algn="l" defTabSz="858316">
              <a:spcBef>
                <a:spcPts val="700"/>
              </a:spcBef>
              <a:defRPr sz="2904"/>
            </a:pPr>
            <a:r>
              <a:t>3. un atelier créatif « promoteur de la pratique du vélo »</a:t>
            </a:r>
          </a:p>
          <a:p>
            <a:pPr algn="l" defTabSz="858316">
              <a:spcBef>
                <a:spcPts val="700"/>
              </a:spcBef>
              <a:defRPr sz="2904"/>
            </a:pPr>
            <a:r>
              <a:t>4. une lettre d’engagement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/>
          <p:nvPr>
            <p:ph type="title"/>
          </p:nvPr>
        </p:nvSpPr>
        <p:spPr>
          <a:xfrm>
            <a:off x="4564256" y="2484449"/>
            <a:ext cx="5613517" cy="3667706"/>
          </a:xfrm>
          <a:prstGeom prst="rect">
            <a:avLst/>
          </a:prstGeom>
        </p:spPr>
        <p:txBody>
          <a:bodyPr/>
          <a:lstStyle>
            <a:lvl1pPr defTabSz="513689">
              <a:defRPr sz="6004"/>
            </a:lvl1pPr>
          </a:lstStyle>
          <a:p>
            <a:pPr/>
            <a:r>
              <a:t>Pour mes déplacements, je choisis le vélo !</a:t>
            </a:r>
          </a:p>
        </p:txBody>
      </p:sp>
      <p:pic>
        <p:nvPicPr>
          <p:cNvPr id="336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4064000"/>
            <a:ext cx="4470400" cy="4470399"/>
          </a:xfrm>
          <a:prstGeom prst="rect">
            <a:avLst/>
          </a:prstGeom>
          <a:ln w="12700">
            <a:miter lim="400000"/>
          </a:ln>
        </p:spPr>
      </p:pic>
      <p:pic>
        <p:nvPicPr>
          <p:cNvPr id="337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57874" y="1205462"/>
            <a:ext cx="1346927" cy="41254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8" name="image3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657874" y="1618002"/>
            <a:ext cx="1346927" cy="5240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/>
          <p:nvPr>
            <p:ph type="title"/>
          </p:nvPr>
        </p:nvSpPr>
        <p:spPr>
          <a:xfrm>
            <a:off x="722489" y="1869439"/>
            <a:ext cx="9169780" cy="1408855"/>
          </a:xfrm>
          <a:prstGeom prst="rect">
            <a:avLst/>
          </a:prstGeom>
        </p:spPr>
        <p:txBody>
          <a:bodyPr/>
          <a:lstStyle/>
          <a:p>
            <a:pPr/>
            <a:r>
              <a:t>Les bénéfices pour la société</a:t>
            </a:r>
          </a:p>
        </p:txBody>
      </p:sp>
      <p:sp>
        <p:nvSpPr>
          <p:cNvPr id="341" name="Shape 341"/>
          <p:cNvSpPr/>
          <p:nvPr/>
        </p:nvSpPr>
        <p:spPr>
          <a:xfrm>
            <a:off x="7182195" y="7648003"/>
            <a:ext cx="3280759" cy="1062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>
            <a:spAutoFit/>
          </a:bodyPr>
          <a:lstStyle/>
          <a:p>
            <a:pPr algn="l" defTabSz="650240">
              <a:defRPr sz="1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Ministère de l’écologie</a:t>
            </a:r>
          </a:p>
          <a:p>
            <a:pPr algn="l" defTabSz="650240">
              <a:defRPr sz="1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Jouannot, 2014</a:t>
            </a:r>
          </a:p>
          <a:p>
            <a:pPr algn="l" defTabSz="650240">
              <a:defRPr sz="1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Fub.fr</a:t>
            </a:r>
          </a:p>
          <a:p>
            <a:pPr algn="l" defTabSz="650240">
              <a:defRPr sz="1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Promobilité.fr</a:t>
            </a:r>
          </a:p>
        </p:txBody>
      </p:sp>
      <p:sp>
        <p:nvSpPr>
          <p:cNvPr id="342" name="Shape 342"/>
          <p:cNvSpPr/>
          <p:nvPr/>
        </p:nvSpPr>
        <p:spPr>
          <a:xfrm rot="20089406">
            <a:off x="2225511" y="5421695"/>
            <a:ext cx="431117" cy="5528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178"/>
                </a:moveTo>
                <a:lnTo>
                  <a:pt x="5400" y="13178"/>
                </a:lnTo>
                <a:lnTo>
                  <a:pt x="5400" y="0"/>
                </a:lnTo>
                <a:lnTo>
                  <a:pt x="16200" y="0"/>
                </a:lnTo>
                <a:lnTo>
                  <a:pt x="16200" y="13178"/>
                </a:lnTo>
                <a:lnTo>
                  <a:pt x="21600" y="13178"/>
                </a:lnTo>
                <a:lnTo>
                  <a:pt x="10800" y="21600"/>
                </a:lnTo>
                <a:close/>
              </a:path>
            </a:pathLst>
          </a:custGeom>
          <a:solidFill>
            <a:srgbClr val="90C226"/>
          </a:solidFill>
          <a:ln w="12700" cap="rnd">
            <a:solidFill>
              <a:srgbClr val="698E1C"/>
            </a:solidFill>
          </a:ln>
        </p:spPr>
        <p:txBody>
          <a:bodyPr lIns="48767" tIns="48767" rIns="48767" bIns="48767" anchor="ctr"/>
          <a:lstStyle/>
          <a:p>
            <a:pPr defTabSz="650240">
              <a:defRPr sz="2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343" name="Shape 343"/>
          <p:cNvSpPr/>
          <p:nvPr/>
        </p:nvSpPr>
        <p:spPr>
          <a:xfrm rot="20089406">
            <a:off x="2225512" y="6490115"/>
            <a:ext cx="431116" cy="5528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178"/>
                </a:moveTo>
                <a:lnTo>
                  <a:pt x="5400" y="13178"/>
                </a:lnTo>
                <a:lnTo>
                  <a:pt x="5400" y="0"/>
                </a:lnTo>
                <a:lnTo>
                  <a:pt x="16200" y="0"/>
                </a:lnTo>
                <a:lnTo>
                  <a:pt x="16200" y="13178"/>
                </a:lnTo>
                <a:lnTo>
                  <a:pt x="21600" y="13178"/>
                </a:lnTo>
                <a:lnTo>
                  <a:pt x="10800" y="21600"/>
                </a:lnTo>
                <a:close/>
              </a:path>
            </a:pathLst>
          </a:custGeom>
          <a:solidFill>
            <a:srgbClr val="90C226"/>
          </a:solidFill>
          <a:ln w="12700" cap="rnd">
            <a:solidFill>
              <a:srgbClr val="698E1C"/>
            </a:solidFill>
          </a:ln>
        </p:spPr>
        <p:txBody>
          <a:bodyPr lIns="48767" tIns="48767" rIns="48767" bIns="48767" anchor="ctr"/>
          <a:lstStyle/>
          <a:p>
            <a:pPr defTabSz="650240">
              <a:defRPr sz="2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344" name="Shape 344"/>
          <p:cNvSpPr/>
          <p:nvPr/>
        </p:nvSpPr>
        <p:spPr>
          <a:xfrm rot="20089406">
            <a:off x="2225511" y="3291705"/>
            <a:ext cx="431117" cy="5528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178"/>
                </a:moveTo>
                <a:lnTo>
                  <a:pt x="5400" y="13178"/>
                </a:lnTo>
                <a:lnTo>
                  <a:pt x="5400" y="0"/>
                </a:lnTo>
                <a:lnTo>
                  <a:pt x="16200" y="0"/>
                </a:lnTo>
                <a:lnTo>
                  <a:pt x="16200" y="13178"/>
                </a:lnTo>
                <a:lnTo>
                  <a:pt x="21600" y="13178"/>
                </a:lnTo>
                <a:lnTo>
                  <a:pt x="10800" y="21600"/>
                </a:lnTo>
                <a:close/>
              </a:path>
            </a:pathLst>
          </a:custGeom>
          <a:solidFill>
            <a:srgbClr val="90C226"/>
          </a:solidFill>
          <a:ln w="12700" cap="rnd">
            <a:solidFill>
              <a:srgbClr val="698E1C"/>
            </a:solidFill>
          </a:ln>
        </p:spPr>
        <p:txBody>
          <a:bodyPr lIns="48767" tIns="48767" rIns="48767" bIns="48767" anchor="ctr"/>
          <a:lstStyle/>
          <a:p>
            <a:pPr defTabSz="650240">
              <a:defRPr sz="2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345" name="Shape 345"/>
          <p:cNvSpPr/>
          <p:nvPr/>
        </p:nvSpPr>
        <p:spPr>
          <a:xfrm rot="20089406">
            <a:off x="2225511" y="4358681"/>
            <a:ext cx="431117" cy="5528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178"/>
                </a:moveTo>
                <a:lnTo>
                  <a:pt x="5400" y="13178"/>
                </a:lnTo>
                <a:lnTo>
                  <a:pt x="5400" y="0"/>
                </a:lnTo>
                <a:lnTo>
                  <a:pt x="16200" y="0"/>
                </a:lnTo>
                <a:lnTo>
                  <a:pt x="16200" y="13178"/>
                </a:lnTo>
                <a:lnTo>
                  <a:pt x="21600" y="13178"/>
                </a:lnTo>
                <a:lnTo>
                  <a:pt x="10800" y="21600"/>
                </a:lnTo>
                <a:close/>
              </a:path>
            </a:pathLst>
          </a:custGeom>
          <a:solidFill>
            <a:srgbClr val="90C226"/>
          </a:solidFill>
          <a:ln w="12700" cap="rnd">
            <a:solidFill>
              <a:srgbClr val="698E1C"/>
            </a:solidFill>
          </a:ln>
        </p:spPr>
        <p:txBody>
          <a:bodyPr lIns="48767" tIns="48767" rIns="48767" bIns="48767" anchor="ctr"/>
          <a:lstStyle/>
          <a:p>
            <a:pPr defTabSz="650240">
              <a:defRPr sz="2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346" name="Shape 346"/>
          <p:cNvSpPr/>
          <p:nvPr/>
        </p:nvSpPr>
        <p:spPr>
          <a:xfrm>
            <a:off x="2943813" y="3371164"/>
            <a:ext cx="2856116" cy="453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8767" tIns="48767" rIns="48767" bIns="48767">
            <a:spAutoFit/>
          </a:bodyPr>
          <a:lstStyle>
            <a:lvl1pPr algn="l" defTabSz="650240">
              <a:defRPr sz="24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Gaz à effet de serre</a:t>
            </a:r>
          </a:p>
        </p:txBody>
      </p:sp>
      <p:sp>
        <p:nvSpPr>
          <p:cNvPr id="347" name="Shape 347"/>
          <p:cNvSpPr/>
          <p:nvPr/>
        </p:nvSpPr>
        <p:spPr>
          <a:xfrm>
            <a:off x="2943811" y="4438140"/>
            <a:ext cx="2196808" cy="453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8767" tIns="48767" rIns="48767" bIns="48767">
            <a:spAutoFit/>
          </a:bodyPr>
          <a:lstStyle>
            <a:lvl1pPr algn="l" defTabSz="650240">
              <a:defRPr sz="24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Particules fines</a:t>
            </a:r>
          </a:p>
        </p:txBody>
      </p:sp>
      <p:sp>
        <p:nvSpPr>
          <p:cNvPr id="348" name="Shape 348"/>
          <p:cNvSpPr/>
          <p:nvPr/>
        </p:nvSpPr>
        <p:spPr>
          <a:xfrm>
            <a:off x="2943811" y="5505116"/>
            <a:ext cx="2565752" cy="453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8767" tIns="48767" rIns="48767" bIns="48767">
            <a:spAutoFit/>
          </a:bodyPr>
          <a:lstStyle>
            <a:lvl1pPr algn="l" defTabSz="650240">
              <a:defRPr sz="24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Nuisances sonores</a:t>
            </a:r>
          </a:p>
        </p:txBody>
      </p:sp>
      <p:sp>
        <p:nvSpPr>
          <p:cNvPr id="349" name="Shape 349"/>
          <p:cNvSpPr/>
          <p:nvPr/>
        </p:nvSpPr>
        <p:spPr>
          <a:xfrm>
            <a:off x="2963031" y="6569574"/>
            <a:ext cx="2168679" cy="453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8767" tIns="48767" rIns="48767" bIns="48767">
            <a:spAutoFit/>
          </a:bodyPr>
          <a:lstStyle>
            <a:lvl1pPr algn="l" defTabSz="650240">
              <a:defRPr sz="24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Encombrement</a:t>
            </a:r>
          </a:p>
        </p:txBody>
      </p:sp>
      <p:pic>
        <p:nvPicPr>
          <p:cNvPr id="350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57874" y="1205462"/>
            <a:ext cx="1346927" cy="41254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1" name="image7.png"/>
          <p:cNvPicPr>
            <a:picLocks noChangeAspect="1"/>
          </p:cNvPicPr>
          <p:nvPr/>
        </p:nvPicPr>
        <p:blipFill>
          <a:blip r:embed="rId3">
            <a:extLst/>
          </a:blip>
          <a:srcRect l="6031" t="8271" r="14634" b="9248"/>
          <a:stretch>
            <a:fillRect/>
          </a:stretch>
        </p:blipFill>
        <p:spPr>
          <a:xfrm>
            <a:off x="7019843" y="3720016"/>
            <a:ext cx="3228305" cy="2513957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image3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657874" y="1618002"/>
            <a:ext cx="1346927" cy="524033"/>
          </a:xfrm>
          <a:prstGeom prst="rect">
            <a:avLst/>
          </a:prstGeom>
          <a:ln w="12700">
            <a:miter lim="400000"/>
          </a:ln>
        </p:spPr>
      </p:pic>
      <p:sp>
        <p:nvSpPr>
          <p:cNvPr id="353" name="Shape 353"/>
          <p:cNvSpPr/>
          <p:nvPr/>
        </p:nvSpPr>
        <p:spPr>
          <a:xfrm rot="20089406">
            <a:off x="2225511" y="7553127"/>
            <a:ext cx="431117" cy="5528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178"/>
                </a:moveTo>
                <a:lnTo>
                  <a:pt x="5400" y="13178"/>
                </a:lnTo>
                <a:lnTo>
                  <a:pt x="5400" y="0"/>
                </a:lnTo>
                <a:lnTo>
                  <a:pt x="16200" y="0"/>
                </a:lnTo>
                <a:lnTo>
                  <a:pt x="16200" y="13178"/>
                </a:lnTo>
                <a:lnTo>
                  <a:pt x="21600" y="13178"/>
                </a:lnTo>
                <a:lnTo>
                  <a:pt x="10800" y="21600"/>
                </a:lnTo>
                <a:close/>
              </a:path>
            </a:pathLst>
          </a:custGeom>
          <a:solidFill>
            <a:srgbClr val="90C226"/>
          </a:solidFill>
          <a:ln w="12700" cap="rnd">
            <a:solidFill>
              <a:srgbClr val="698E1C"/>
            </a:solidFill>
          </a:ln>
        </p:spPr>
        <p:txBody>
          <a:bodyPr lIns="48767" tIns="48767" rIns="48767" bIns="48767" anchor="ctr"/>
          <a:lstStyle/>
          <a:p>
            <a:pPr defTabSz="650240">
              <a:defRPr sz="2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354" name="Shape 354"/>
          <p:cNvSpPr/>
          <p:nvPr/>
        </p:nvSpPr>
        <p:spPr>
          <a:xfrm>
            <a:off x="2963031" y="7632586"/>
            <a:ext cx="866879" cy="453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8767" tIns="48767" rIns="48767" bIns="48767">
            <a:spAutoFit/>
          </a:bodyPr>
          <a:lstStyle>
            <a:lvl1pPr algn="l" defTabSz="650240">
              <a:defRPr sz="24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Coûts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Class="entr" nodeType="after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Class="entr" nodeType="after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Class="entr" nodeType="afterEffect" presetSubtype="4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4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Class="entr" nodeType="afterEffect" presetSubtype="4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4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Class="entr" nodeType="afterEffect" presetSubtype="4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entr" nodeType="clickEffect" presetSubtype="4" presetID="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Class="entr" nodeType="afterEffect" presetSubtype="4" presetID="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3" grpId="9"/>
      <p:bldP build="whole" bldLvl="1" animBg="1" rev="0" advAuto="0" spid="354" grpId="12"/>
      <p:bldP build="whole" bldLvl="1" animBg="1" rev="0" advAuto="0" spid="347" grpId="6"/>
      <p:bldP build="whole" bldLvl="1" animBg="1" rev="0" advAuto="0" spid="353" grpId="11"/>
      <p:bldP build="whole" bldLvl="1" animBg="1" rev="0" advAuto="0" spid="340" grpId="1"/>
      <p:bldP build="whole" bldLvl="1" animBg="1" rev="0" advAuto="0" spid="344" grpId="2"/>
      <p:bldP build="whole" bldLvl="1" animBg="1" rev="0" advAuto="0" spid="342" grpId="7"/>
      <p:bldP build="whole" bldLvl="1" animBg="1" rev="0" advAuto="0" spid="345" grpId="5"/>
      <p:bldP build="whole" bldLvl="1" animBg="1" rev="0" advAuto="0" spid="349" grpId="10"/>
      <p:bldP build="whole" bldLvl="1" animBg="1" rev="0" advAuto="0" spid="346" grpId="3"/>
      <p:bldP build="whole" bldLvl="1" animBg="1" rev="0" advAuto="0" spid="351" grpId="4"/>
      <p:bldP build="whole" bldLvl="1" animBg="1" rev="0" advAuto="0" spid="348" grpId="8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/>
          <p:nvPr>
            <p:ph type="title"/>
          </p:nvPr>
        </p:nvSpPr>
        <p:spPr>
          <a:xfrm>
            <a:off x="824089" y="1856739"/>
            <a:ext cx="9169780" cy="140885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BDFB85"/>
                </a:solidFill>
              </a:defRPr>
            </a:lvl1pPr>
          </a:lstStyle>
          <a:p>
            <a:pPr/>
            <a:r>
              <a:t>Les bénéfices personnels</a:t>
            </a:r>
          </a:p>
        </p:txBody>
      </p:sp>
      <p:sp>
        <p:nvSpPr>
          <p:cNvPr id="357" name="Shape 357"/>
          <p:cNvSpPr/>
          <p:nvPr/>
        </p:nvSpPr>
        <p:spPr>
          <a:xfrm rot="20089406">
            <a:off x="483799" y="3056779"/>
            <a:ext cx="431116" cy="5528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178"/>
                </a:moveTo>
                <a:lnTo>
                  <a:pt x="5400" y="13178"/>
                </a:lnTo>
                <a:lnTo>
                  <a:pt x="5400" y="0"/>
                </a:lnTo>
                <a:lnTo>
                  <a:pt x="16200" y="0"/>
                </a:lnTo>
                <a:lnTo>
                  <a:pt x="16200" y="13178"/>
                </a:lnTo>
                <a:lnTo>
                  <a:pt x="21600" y="13178"/>
                </a:lnTo>
                <a:lnTo>
                  <a:pt x="10800" y="21600"/>
                </a:lnTo>
                <a:close/>
              </a:path>
            </a:pathLst>
          </a:custGeom>
          <a:solidFill>
            <a:srgbClr val="90C226"/>
          </a:solidFill>
          <a:ln w="12700" cap="rnd">
            <a:solidFill>
              <a:srgbClr val="698E1C"/>
            </a:solidFill>
          </a:ln>
        </p:spPr>
        <p:txBody>
          <a:bodyPr lIns="48767" tIns="48767" rIns="48767" bIns="48767" anchor="ctr"/>
          <a:lstStyle/>
          <a:p>
            <a:pPr defTabSz="650240">
              <a:defRPr sz="2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358" name="Shape 358"/>
          <p:cNvSpPr/>
          <p:nvPr/>
        </p:nvSpPr>
        <p:spPr>
          <a:xfrm>
            <a:off x="1202101" y="3067208"/>
            <a:ext cx="1791116" cy="453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>
            <a:spAutoFit/>
          </a:bodyPr>
          <a:lstStyle>
            <a:lvl1pPr algn="l" defTabSz="650240">
              <a:defRPr sz="24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Coûts</a:t>
            </a:r>
          </a:p>
        </p:txBody>
      </p:sp>
      <p:sp>
        <p:nvSpPr>
          <p:cNvPr id="359" name="Shape 359"/>
          <p:cNvSpPr/>
          <p:nvPr/>
        </p:nvSpPr>
        <p:spPr>
          <a:xfrm>
            <a:off x="7164461" y="7648003"/>
            <a:ext cx="3280758" cy="821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>
            <a:spAutoFit/>
          </a:bodyPr>
          <a:lstStyle/>
          <a:p>
            <a:pPr algn="l" defTabSz="650240">
              <a:defRPr sz="1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ADETEC, 2016</a:t>
            </a:r>
          </a:p>
          <a:p>
            <a:pPr algn="l" defTabSz="650240">
              <a:defRPr sz="1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AURM, 2017</a:t>
            </a:r>
          </a:p>
          <a:p>
            <a:pPr algn="l" defTabSz="650240">
              <a:defRPr sz="1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Université de Glasgow, 2017</a:t>
            </a:r>
          </a:p>
        </p:txBody>
      </p:sp>
      <p:sp>
        <p:nvSpPr>
          <p:cNvPr id="360" name="Shape 360"/>
          <p:cNvSpPr/>
          <p:nvPr/>
        </p:nvSpPr>
        <p:spPr>
          <a:xfrm>
            <a:off x="1202099" y="4266818"/>
            <a:ext cx="2748744" cy="453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>
            <a:spAutoFit/>
          </a:bodyPr>
          <a:lstStyle>
            <a:lvl1pPr algn="l" defTabSz="650240">
              <a:defRPr sz="24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Risques de santé</a:t>
            </a:r>
          </a:p>
        </p:txBody>
      </p:sp>
      <p:sp>
        <p:nvSpPr>
          <p:cNvPr id="361" name="Shape 361"/>
          <p:cNvSpPr/>
          <p:nvPr/>
        </p:nvSpPr>
        <p:spPr>
          <a:xfrm>
            <a:off x="1393969" y="3461162"/>
            <a:ext cx="4759668" cy="808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>
            <a:spAutoFit/>
          </a:bodyPr>
          <a:lstStyle>
            <a:lvl1pPr marL="381000" indent="-381000" algn="l" defTabSz="650240">
              <a:buClr>
                <a:srgbClr val="90C226"/>
              </a:buClr>
              <a:buSzPct val="100000"/>
              <a:buFont typeface="Wingdings"/>
              <a:buChar char="❖"/>
              <a:defRPr sz="24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En moyenne 250€/an contre 5000€/an</a:t>
            </a:r>
          </a:p>
        </p:txBody>
      </p:sp>
      <p:sp>
        <p:nvSpPr>
          <p:cNvPr id="362" name="Shape 362"/>
          <p:cNvSpPr/>
          <p:nvPr/>
        </p:nvSpPr>
        <p:spPr>
          <a:xfrm>
            <a:off x="1330469" y="4690461"/>
            <a:ext cx="5368372" cy="1875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>
            <a:spAutoFit/>
          </a:bodyPr>
          <a:lstStyle/>
          <a:p>
            <a:pPr marL="381000" indent="-381000" algn="l" defTabSz="650240">
              <a:buClr>
                <a:srgbClr val="90C226"/>
              </a:buClr>
              <a:buSzPct val="100000"/>
              <a:buFont typeface="Wingdings"/>
              <a:buChar char="❖"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- 46% de risques cardiovasculaires</a:t>
            </a:r>
          </a:p>
          <a:p>
            <a:pPr marL="381000" indent="-381000" algn="l" defTabSz="650240">
              <a:buClr>
                <a:srgbClr val="90C226"/>
              </a:buClr>
              <a:buSzPct val="100000"/>
              <a:buFont typeface="Wingdings"/>
              <a:buChar char="❖"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marL="381000" indent="-381000" algn="l" defTabSz="650240">
              <a:buClr>
                <a:srgbClr val="90C226"/>
              </a:buClr>
              <a:buSzPct val="100000"/>
              <a:buFont typeface="Wingdings"/>
              <a:buChar char="❖"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- 45 % de risques de développer un cancer</a:t>
            </a:r>
          </a:p>
          <a:p>
            <a:pPr marL="381000" indent="-381000" algn="l" defTabSz="650240">
              <a:buClr>
                <a:srgbClr val="90C226"/>
              </a:buClr>
              <a:buSzPct val="100000"/>
              <a:buFont typeface="Wingdings"/>
              <a:buChar char="❖"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Perte de poids</a:t>
            </a:r>
          </a:p>
        </p:txBody>
      </p:sp>
      <p:sp>
        <p:nvSpPr>
          <p:cNvPr id="363" name="Shape 363"/>
          <p:cNvSpPr/>
          <p:nvPr/>
        </p:nvSpPr>
        <p:spPr>
          <a:xfrm rot="20089406">
            <a:off x="483797" y="4187358"/>
            <a:ext cx="431116" cy="5528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178"/>
                </a:moveTo>
                <a:lnTo>
                  <a:pt x="5400" y="13178"/>
                </a:lnTo>
                <a:lnTo>
                  <a:pt x="5400" y="0"/>
                </a:lnTo>
                <a:lnTo>
                  <a:pt x="16200" y="0"/>
                </a:lnTo>
                <a:lnTo>
                  <a:pt x="16200" y="13178"/>
                </a:lnTo>
                <a:lnTo>
                  <a:pt x="21600" y="13178"/>
                </a:lnTo>
                <a:lnTo>
                  <a:pt x="10800" y="21600"/>
                </a:lnTo>
                <a:close/>
              </a:path>
            </a:pathLst>
          </a:custGeom>
          <a:solidFill>
            <a:srgbClr val="90C226"/>
          </a:solidFill>
          <a:ln w="12700" cap="rnd">
            <a:solidFill>
              <a:srgbClr val="698E1C"/>
            </a:solidFill>
          </a:ln>
        </p:spPr>
        <p:txBody>
          <a:bodyPr lIns="48767" tIns="48767" rIns="48767" bIns="48767" anchor="ctr"/>
          <a:lstStyle/>
          <a:p>
            <a:pPr defTabSz="650240">
              <a:defRPr sz="2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364" name="Shape 364"/>
          <p:cNvSpPr/>
          <p:nvPr/>
        </p:nvSpPr>
        <p:spPr>
          <a:xfrm rot="13305672">
            <a:off x="451570" y="6460864"/>
            <a:ext cx="431117" cy="5528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178"/>
                </a:moveTo>
                <a:lnTo>
                  <a:pt x="5400" y="13178"/>
                </a:lnTo>
                <a:lnTo>
                  <a:pt x="5400" y="0"/>
                </a:lnTo>
                <a:lnTo>
                  <a:pt x="16200" y="0"/>
                </a:lnTo>
                <a:lnTo>
                  <a:pt x="16200" y="13178"/>
                </a:lnTo>
                <a:lnTo>
                  <a:pt x="21600" y="13178"/>
                </a:lnTo>
                <a:lnTo>
                  <a:pt x="10800" y="21600"/>
                </a:lnTo>
                <a:close/>
              </a:path>
            </a:pathLst>
          </a:custGeom>
          <a:solidFill>
            <a:srgbClr val="90C226"/>
          </a:solidFill>
          <a:ln w="12700" cap="rnd">
            <a:solidFill>
              <a:srgbClr val="698E1C"/>
            </a:solidFill>
          </a:ln>
        </p:spPr>
        <p:txBody>
          <a:bodyPr lIns="48767" tIns="48767" rIns="48767" bIns="48767" anchor="ctr"/>
          <a:lstStyle/>
          <a:p>
            <a:pPr defTabSz="650240">
              <a:defRPr sz="2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365" name="Shape 365"/>
          <p:cNvSpPr/>
          <p:nvPr/>
        </p:nvSpPr>
        <p:spPr>
          <a:xfrm>
            <a:off x="1202099" y="6546624"/>
            <a:ext cx="2748744" cy="453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>
            <a:spAutoFit/>
          </a:bodyPr>
          <a:lstStyle>
            <a:lvl1pPr algn="l" defTabSz="650240">
              <a:defRPr sz="24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Bien-être</a:t>
            </a:r>
          </a:p>
        </p:txBody>
      </p:sp>
      <p:pic>
        <p:nvPicPr>
          <p:cNvPr id="366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57874" y="1207588"/>
            <a:ext cx="1346927" cy="41254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7" name="image8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62342" y="2750412"/>
            <a:ext cx="3319992" cy="398689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8" name="image3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657874" y="1618002"/>
            <a:ext cx="1346927" cy="524033"/>
          </a:xfrm>
          <a:prstGeom prst="rect">
            <a:avLst/>
          </a:prstGeom>
          <a:ln w="12700">
            <a:miter lim="400000"/>
          </a:ln>
        </p:spPr>
      </p:pic>
      <p:sp>
        <p:nvSpPr>
          <p:cNvPr id="369" name="Shape 369"/>
          <p:cNvSpPr/>
          <p:nvPr/>
        </p:nvSpPr>
        <p:spPr>
          <a:xfrm rot="13305672">
            <a:off x="451570" y="7262701"/>
            <a:ext cx="431117" cy="5528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178"/>
                </a:moveTo>
                <a:lnTo>
                  <a:pt x="5400" y="13178"/>
                </a:lnTo>
                <a:lnTo>
                  <a:pt x="5400" y="0"/>
                </a:lnTo>
                <a:lnTo>
                  <a:pt x="16200" y="0"/>
                </a:lnTo>
                <a:lnTo>
                  <a:pt x="16200" y="13178"/>
                </a:lnTo>
                <a:lnTo>
                  <a:pt x="21600" y="13178"/>
                </a:lnTo>
                <a:lnTo>
                  <a:pt x="10800" y="21600"/>
                </a:lnTo>
                <a:close/>
              </a:path>
            </a:pathLst>
          </a:custGeom>
          <a:solidFill>
            <a:srgbClr val="90C226"/>
          </a:solidFill>
          <a:ln w="12700" cap="rnd">
            <a:solidFill>
              <a:srgbClr val="698E1C"/>
            </a:solidFill>
          </a:ln>
        </p:spPr>
        <p:txBody>
          <a:bodyPr lIns="48767" tIns="48767" rIns="48767" bIns="48767" anchor="ctr"/>
          <a:lstStyle/>
          <a:p>
            <a:pPr defTabSz="650240">
              <a:defRPr sz="2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370" name="Shape 370"/>
          <p:cNvSpPr/>
          <p:nvPr/>
        </p:nvSpPr>
        <p:spPr>
          <a:xfrm>
            <a:off x="1202099" y="7342161"/>
            <a:ext cx="2748744" cy="453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>
            <a:spAutoFit/>
          </a:bodyPr>
          <a:lstStyle>
            <a:lvl1pPr algn="l" defTabSz="650240">
              <a:defRPr sz="24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Temps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Class="entr" nodeType="after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Class="entr" nodeType="after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4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Class="entr" nodeType="afterEffect" presetSubtype="4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2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3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Class="entr" nodeType="withEffect" presetSubtype="2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Class="entr" nodeType="afterEffect" presetSubtype="2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2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Class="entr" nodeType="afterEffect" presetSubtype="2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Class="entr" nodeType="clickEffect" presetSubtype="4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Class="entr" nodeType="afterEffect" presetSubtype="4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Class="entr" nodeType="clickEffect" presetSubtype="4" presetID="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Class="entr" nodeType="afterEffect" presetSubtype="4" presetID="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9" grpId="11"/>
      <p:bldP build="whole" bldLvl="1" animBg="1" rev="0" advAuto="0" spid="363" grpId="6"/>
      <p:bldP build="whole" bldLvl="1" animBg="1" rev="0" advAuto="0" spid="367" grpId="4"/>
      <p:bldP build="whole" bldLvl="1" animBg="1" rev="0" advAuto="0" spid="370" grpId="12"/>
      <p:bldP build="whole" bldLvl="1" animBg="1" rev="0" advAuto="0" spid="365" grpId="10"/>
      <p:bldP build="whole" bldLvl="1" animBg="1" rev="0" advAuto="0" spid="357" grpId="2"/>
      <p:bldP build="whole" bldLvl="1" animBg="1" rev="0" advAuto="0" spid="361" grpId="5"/>
      <p:bldP build="whole" bldLvl="1" animBg="1" rev="0" advAuto="0" spid="364" grpId="9"/>
      <p:bldP build="whole" bldLvl="1" animBg="1" rev="0" advAuto="0" spid="360" grpId="7"/>
      <p:bldP build="p" bldLvl="5" animBg="1" rev="0" advAuto="0" spid="362" grpId="8"/>
      <p:bldP build="whole" bldLvl="1" animBg="1" rev="0" advAuto="0" spid="356" grpId="1"/>
      <p:bldP build="whole" bldLvl="1" animBg="1" rev="0" advAuto="0" spid="358" grpId="3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/>
          <p:nvPr>
            <p:ph type="title"/>
          </p:nvPr>
        </p:nvSpPr>
        <p:spPr>
          <a:xfrm>
            <a:off x="658989" y="475267"/>
            <a:ext cx="9169780" cy="3272927"/>
          </a:xfrm>
          <a:prstGeom prst="rect">
            <a:avLst/>
          </a:prstGeom>
        </p:spPr>
        <p:txBody>
          <a:bodyPr/>
          <a:lstStyle/>
          <a:p>
            <a:pPr defTabSz="572211">
              <a:defRPr b="1" sz="3432">
                <a:solidFill>
                  <a:schemeClr val="accent1"/>
                </a:solidFill>
              </a:defRPr>
            </a:pPr>
            <a:r>
              <a:t>Un quizz sur le vélo pour faire passer des informations, remettre en cause les idées fausses, renforcer le capital d’estime/vélo</a:t>
            </a:r>
          </a:p>
          <a:p>
            <a:pPr defTabSz="572211">
              <a:defRPr i="1" sz="3696">
                <a:solidFill>
                  <a:srgbClr val="0433FF"/>
                </a:solidFill>
              </a:defRPr>
            </a:pPr>
            <a:r>
              <a:rPr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</a:rPr>
              <a:t>1. Sur quelle distance le vélo est-il en moyenne plus rapide que la voiture en ville </a:t>
            </a:r>
            <a:r>
              <a:t>?</a:t>
            </a:r>
          </a:p>
        </p:txBody>
      </p:sp>
      <p:sp>
        <p:nvSpPr>
          <p:cNvPr id="373" name="Shape 373"/>
          <p:cNvSpPr/>
          <p:nvPr>
            <p:ph type="body" sz="quarter" idx="1"/>
          </p:nvPr>
        </p:nvSpPr>
        <p:spPr>
          <a:xfrm>
            <a:off x="2207392" y="3800285"/>
            <a:ext cx="3388095" cy="1750908"/>
          </a:xfrm>
          <a:prstGeom prst="rect">
            <a:avLst/>
          </a:prstGeom>
        </p:spPr>
        <p:txBody>
          <a:bodyPr/>
          <a:lstStyle/>
          <a:p>
            <a:pPr marL="376945" indent="-376945" defTabSz="526694">
              <a:spcBef>
                <a:spcPts val="1100"/>
              </a:spcBef>
              <a:buClr>
                <a:srgbClr val="F9F677"/>
              </a:buClr>
              <a:buSzPct val="100000"/>
              <a:defRPr sz="3078"/>
            </a:pPr>
            <a:r>
              <a:t>2 </a:t>
            </a:r>
            <a:r>
              <a:rPr>
                <a:solidFill>
                  <a:srgbClr val="000000"/>
                </a:solidFill>
              </a:rPr>
              <a:t>km</a:t>
            </a:r>
            <a:endParaRPr>
              <a:solidFill>
                <a:srgbClr val="000000"/>
              </a:solidFill>
            </a:endParaRPr>
          </a:p>
          <a:p>
            <a:pPr marL="376945" indent="-376945" defTabSz="526694">
              <a:spcBef>
                <a:spcPts val="1100"/>
              </a:spcBef>
              <a:buSzPct val="100000"/>
              <a:defRPr sz="3078"/>
            </a:pPr>
          </a:p>
          <a:p>
            <a:pPr marL="376945" indent="-376945" defTabSz="526694">
              <a:spcBef>
                <a:spcPts val="1100"/>
              </a:spcBef>
              <a:buClr>
                <a:srgbClr val="F7701D"/>
              </a:buClr>
              <a:buSzPct val="100000"/>
              <a:defRPr sz="3078"/>
            </a:pPr>
            <a:r>
              <a:t>6 km</a:t>
            </a:r>
          </a:p>
        </p:txBody>
      </p:sp>
      <p:sp>
        <p:nvSpPr>
          <p:cNvPr id="374" name="Shape 374"/>
          <p:cNvSpPr/>
          <p:nvPr/>
        </p:nvSpPr>
        <p:spPr>
          <a:xfrm>
            <a:off x="5595485" y="3800285"/>
            <a:ext cx="3388095" cy="2874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>
            <a:spAutoFit/>
          </a:bodyPr>
          <a:lstStyle/>
          <a:p>
            <a:pPr marL="465364" indent="-465364" algn="l" defTabSz="650240">
              <a:spcBef>
                <a:spcPts val="1400"/>
              </a:spcBef>
              <a:buClr>
                <a:srgbClr val="AFEDFB"/>
              </a:buClr>
              <a:buSzPct val="100000"/>
              <a:buFont typeface="Wingdings 3"/>
              <a:buChar char=""/>
              <a:defRPr sz="38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13 km</a:t>
            </a:r>
          </a:p>
          <a:p>
            <a:pPr marL="465364" indent="-465364" algn="l" defTabSz="650240">
              <a:spcBef>
                <a:spcPts val="1400"/>
              </a:spcBef>
              <a:buClr>
                <a:srgbClr val="90C226"/>
              </a:buClr>
              <a:buSzPct val="100000"/>
              <a:buFont typeface="Wingdings 3"/>
              <a:buChar char=""/>
              <a:defRPr sz="38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marL="465364" indent="-465364" algn="l" defTabSz="650240">
              <a:spcBef>
                <a:spcPts val="1400"/>
              </a:spcBef>
              <a:buClr>
                <a:srgbClr val="80DA7C"/>
              </a:buClr>
              <a:buSzPct val="100000"/>
              <a:buFont typeface="Wingdings 3"/>
              <a:buChar char=""/>
              <a:defRPr sz="38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24 km</a:t>
            </a:r>
          </a:p>
        </p:txBody>
      </p:sp>
      <p:sp>
        <p:nvSpPr>
          <p:cNvPr id="375" name="Shape 375"/>
          <p:cNvSpPr/>
          <p:nvPr/>
        </p:nvSpPr>
        <p:spPr>
          <a:xfrm>
            <a:off x="1899385" y="4675738"/>
            <a:ext cx="2258730" cy="1232035"/>
          </a:xfrm>
          <a:prstGeom prst="ellipse">
            <a:avLst/>
          </a:prstGeom>
          <a:ln w="25400" cap="rnd">
            <a:solidFill>
              <a:srgbClr val="FF0000"/>
            </a:solidFill>
          </a:ln>
        </p:spPr>
        <p:txBody>
          <a:bodyPr lIns="48767" tIns="48767" rIns="48767" bIns="48767" anchor="ctr"/>
          <a:lstStyle/>
          <a:p>
            <a:pPr defTabSz="650240">
              <a:defRPr sz="2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pic>
        <p:nvPicPr>
          <p:cNvPr id="376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57874" y="1208933"/>
            <a:ext cx="1346927" cy="41254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7" name="image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57874" y="1618002"/>
            <a:ext cx="1346927" cy="5240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373" grpId="1"/>
      <p:bldP build="p" bldLvl="5" animBg="1" rev="0" advAuto="0" spid="374" grpId="2"/>
      <p:bldP build="whole" bldLvl="1" animBg="1" rev="0" advAuto="0" spid="375" grpId="3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/>
          <p:nvPr>
            <p:ph type="title"/>
          </p:nvPr>
        </p:nvSpPr>
        <p:spPr>
          <a:xfrm>
            <a:off x="722489" y="1869439"/>
            <a:ext cx="9169780" cy="1408855"/>
          </a:xfrm>
          <a:prstGeom prst="rect">
            <a:avLst/>
          </a:prstGeom>
        </p:spPr>
        <p:txBody>
          <a:bodyPr/>
          <a:lstStyle>
            <a:lvl1pPr defTabSz="448665">
              <a:defRPr sz="3036"/>
            </a:lvl1pPr>
          </a:lstStyle>
          <a:p>
            <a:pPr/>
            <a:r>
              <a:t>2. Combien de temps faut-il pour venir de Versailles Chantiers ou Rive Gauche jusqu’ici en vélo ?</a:t>
            </a:r>
          </a:p>
        </p:txBody>
      </p:sp>
      <p:sp>
        <p:nvSpPr>
          <p:cNvPr id="380" name="Shape 380"/>
          <p:cNvSpPr/>
          <p:nvPr>
            <p:ph type="body" sz="quarter" idx="1"/>
          </p:nvPr>
        </p:nvSpPr>
        <p:spPr>
          <a:xfrm>
            <a:off x="2207393" y="4621641"/>
            <a:ext cx="3388095" cy="1750908"/>
          </a:xfrm>
          <a:prstGeom prst="rect">
            <a:avLst/>
          </a:prstGeom>
        </p:spPr>
        <p:txBody>
          <a:bodyPr/>
          <a:lstStyle/>
          <a:p>
            <a:pPr marL="376945" indent="-376945" defTabSz="526694">
              <a:spcBef>
                <a:spcPts val="1100"/>
              </a:spcBef>
              <a:buClr>
                <a:srgbClr val="F9F677"/>
              </a:buClr>
              <a:buSzPct val="100000"/>
              <a:defRPr sz="3078"/>
            </a:pPr>
            <a:r>
              <a:t>10 min</a:t>
            </a:r>
          </a:p>
          <a:p>
            <a:pPr marL="376945" indent="-376945" defTabSz="526694">
              <a:spcBef>
                <a:spcPts val="1100"/>
              </a:spcBef>
              <a:buSzPct val="100000"/>
              <a:defRPr sz="3078"/>
            </a:pPr>
          </a:p>
          <a:p>
            <a:pPr marL="376945" indent="-376945" defTabSz="526694">
              <a:spcBef>
                <a:spcPts val="1100"/>
              </a:spcBef>
              <a:buClr>
                <a:srgbClr val="F7701D"/>
              </a:buClr>
              <a:buSzPct val="100000"/>
              <a:defRPr sz="3078"/>
            </a:pPr>
            <a:r>
              <a:t>20 min</a:t>
            </a:r>
          </a:p>
        </p:txBody>
      </p:sp>
      <p:sp>
        <p:nvSpPr>
          <p:cNvPr id="381" name="Shape 381"/>
          <p:cNvSpPr/>
          <p:nvPr/>
        </p:nvSpPr>
        <p:spPr>
          <a:xfrm>
            <a:off x="5835048" y="4635990"/>
            <a:ext cx="3388094" cy="2874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>
            <a:spAutoFit/>
          </a:bodyPr>
          <a:lstStyle/>
          <a:p>
            <a:pPr marL="465364" indent="-465364" algn="l" defTabSz="650240">
              <a:spcBef>
                <a:spcPts val="1400"/>
              </a:spcBef>
              <a:buClr>
                <a:srgbClr val="AFEDFB"/>
              </a:buClr>
              <a:buSzPct val="100000"/>
              <a:buFont typeface="Wingdings 3"/>
              <a:buChar char=""/>
              <a:defRPr sz="38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30 min</a:t>
            </a:r>
          </a:p>
          <a:p>
            <a:pPr marL="465364" indent="-465364" algn="l" defTabSz="650240">
              <a:spcBef>
                <a:spcPts val="1400"/>
              </a:spcBef>
              <a:buClr>
                <a:srgbClr val="90C226"/>
              </a:buClr>
              <a:buSzPct val="100000"/>
              <a:buFont typeface="Wingdings 3"/>
              <a:buChar char=""/>
              <a:defRPr sz="38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marL="465364" indent="-465364" algn="l" defTabSz="650240">
              <a:spcBef>
                <a:spcPts val="1400"/>
              </a:spcBef>
              <a:buClr>
                <a:srgbClr val="80DA7C"/>
              </a:buClr>
              <a:buSzPct val="100000"/>
              <a:buFont typeface="Wingdings 3"/>
              <a:buChar char=""/>
              <a:defRPr sz="38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40 min</a:t>
            </a:r>
          </a:p>
        </p:txBody>
      </p:sp>
      <p:sp>
        <p:nvSpPr>
          <p:cNvPr id="382" name="Shape 382"/>
          <p:cNvSpPr/>
          <p:nvPr/>
        </p:nvSpPr>
        <p:spPr>
          <a:xfrm>
            <a:off x="1980336" y="5498611"/>
            <a:ext cx="2258730" cy="1232035"/>
          </a:xfrm>
          <a:prstGeom prst="ellipse">
            <a:avLst/>
          </a:prstGeom>
          <a:ln w="25400" cap="rnd">
            <a:solidFill>
              <a:srgbClr val="FF0000"/>
            </a:solidFill>
          </a:ln>
        </p:spPr>
        <p:txBody>
          <a:bodyPr lIns="48767" tIns="48767" rIns="48767" bIns="48767" anchor="ctr"/>
          <a:lstStyle/>
          <a:p>
            <a:pPr defTabSz="650240">
              <a:defRPr sz="2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pic>
        <p:nvPicPr>
          <p:cNvPr id="383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57874" y="1208933"/>
            <a:ext cx="1346927" cy="41254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4" name="image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57874" y="1618002"/>
            <a:ext cx="1346927" cy="5240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81" grpId="2"/>
      <p:bldP build="whole" bldLvl="1" animBg="1" rev="0" advAuto="0" spid="382" grpId="3"/>
      <p:bldP build="p" bldLvl="1" animBg="1" rev="0" advAuto="0" spid="380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/>
          <p:nvPr>
            <p:ph type="title"/>
          </p:nvPr>
        </p:nvSpPr>
        <p:spPr>
          <a:xfrm>
            <a:off x="1940559" y="20037"/>
            <a:ext cx="11054082" cy="2090703"/>
          </a:xfrm>
          <a:prstGeom prst="rect">
            <a:avLst/>
          </a:prstGeom>
        </p:spPr>
        <p:txBody>
          <a:bodyPr/>
          <a:lstStyle/>
          <a:p>
            <a:pPr defTabSz="1157427">
              <a:defRPr sz="4984"/>
            </a:pPr>
            <a:r>
              <a:t>S’approprier le savoir et argumenter</a:t>
            </a:r>
          </a:p>
          <a:p>
            <a:pPr defTabSz="1157427">
              <a:defRPr sz="3471">
                <a:solidFill>
                  <a:srgbClr val="0433FF"/>
                </a:solidFill>
              </a:defRPr>
            </a:pPr>
            <a:r>
              <a:t>Concevoir une affiche promotionnelle</a:t>
            </a:r>
          </a:p>
        </p:txBody>
      </p:sp>
      <p:sp>
        <p:nvSpPr>
          <p:cNvPr id="387" name="Shape 38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88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1787" y="1874457"/>
            <a:ext cx="11201313" cy="79218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/>
          <p:nvPr>
            <p:ph type="title"/>
          </p:nvPr>
        </p:nvSpPr>
        <p:spPr>
          <a:xfrm>
            <a:off x="1127759" y="-81563"/>
            <a:ext cx="11054082" cy="511893"/>
          </a:xfrm>
          <a:prstGeom prst="rect">
            <a:avLst/>
          </a:prstGeom>
        </p:spPr>
        <p:txBody>
          <a:bodyPr/>
          <a:lstStyle>
            <a:lvl1pPr defTabSz="598220">
              <a:defRPr sz="2576"/>
            </a:lvl1pPr>
          </a:lstStyle>
          <a:p>
            <a:pPr/>
            <a:r>
              <a:t>Feuille d’engagement pour la pratique du vélo</a:t>
            </a:r>
          </a:p>
        </p:txBody>
      </p:sp>
      <p:sp>
        <p:nvSpPr>
          <p:cNvPr id="391" name="Shape 391"/>
          <p:cNvSpPr/>
          <p:nvPr>
            <p:ph type="body" idx="1"/>
          </p:nvPr>
        </p:nvSpPr>
        <p:spPr>
          <a:xfrm>
            <a:off x="1099164" y="-27212"/>
            <a:ext cx="10107316" cy="9527823"/>
          </a:xfrm>
          <a:prstGeom prst="rect">
            <a:avLst/>
          </a:prstGeom>
        </p:spPr>
        <p:txBody>
          <a:bodyPr/>
          <a:lstStyle/>
          <a:p>
            <a:pPr algn="just" defTabSz="449580">
              <a:spcBef>
                <a:spcPts val="0"/>
              </a:spcBef>
              <a:defRPr sz="13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just" defTabSz="449580">
              <a:spcBef>
                <a:spcPts val="0"/>
              </a:spcBef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Si vous le souhaitez, vous pouvez vous engager à réaliser un ou plusieurs des actes décrits ci-dessous en cochant la ou les case(s) qui vous intéresse(nt). Si vous êtes d’accord, vos réponses seront affichées dans les locaux de VEDECOM, afin d’encourager tous les employés à adopter des comportements respectueux de l’environnement. </a:t>
            </a:r>
          </a:p>
          <a:p>
            <a:pPr algn="just" defTabSz="449580">
              <a:spcBef>
                <a:spcPts val="0"/>
              </a:spcBef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 defTabSz="449580">
              <a:spcBef>
                <a:spcPts val="0"/>
              </a:spcBef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Wingdings"/>
                <a:ea typeface="Wingdings"/>
                <a:cs typeface="Wingdings"/>
                <a:sym typeface="Wingdings"/>
              </a:rPr>
              <a:t>◻</a:t>
            </a:r>
            <a:r>
              <a:t>	Je m’engage à faire mon trajet quotidien maison – travail à vélo tous les jours.</a:t>
            </a:r>
          </a:p>
          <a:p>
            <a:pPr marL="447675" indent="-447675" algn="l" defTabSz="449580">
              <a:spcBef>
                <a:spcPts val="0"/>
              </a:spcBef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Wingdings"/>
                <a:ea typeface="Wingdings"/>
                <a:cs typeface="Wingdings"/>
                <a:sym typeface="Wingdings"/>
              </a:rPr>
              <a:t>◻</a:t>
            </a:r>
            <a:r>
              <a:t>	Je m’engage à faire mon trajet quotidien maison – travail à vélo au moins une fois ce mois-ci.</a:t>
            </a:r>
          </a:p>
          <a:p>
            <a:pPr marL="447675" indent="-447675" algn="l" defTabSz="449580">
              <a:spcBef>
                <a:spcPts val="0"/>
              </a:spcBef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Wingdings"/>
                <a:ea typeface="Wingdings"/>
                <a:cs typeface="Wingdings"/>
                <a:sym typeface="Wingdings"/>
              </a:rPr>
              <a:t>◻</a:t>
            </a:r>
            <a:r>
              <a:t>	Je m’engage à associer transports en commun et vélo pour me rendre sur mon lieu de travail.</a:t>
            </a:r>
          </a:p>
          <a:p>
            <a:pPr algn="l" defTabSz="449580">
              <a:spcBef>
                <a:spcPts val="0"/>
              </a:spcBef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Wingdings"/>
                <a:ea typeface="Wingdings"/>
                <a:cs typeface="Wingdings"/>
                <a:sym typeface="Wingdings"/>
              </a:rPr>
              <a:t>◻</a:t>
            </a:r>
            <a:r>
              <a:t>	Je m’engage à faire du vélo tous les jours.</a:t>
            </a:r>
          </a:p>
          <a:p>
            <a:pPr algn="l" defTabSz="449580">
              <a:spcBef>
                <a:spcPts val="0"/>
              </a:spcBef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Wingdings"/>
                <a:ea typeface="Wingdings"/>
                <a:cs typeface="Wingdings"/>
                <a:sym typeface="Wingdings"/>
              </a:rPr>
              <a:t>◻</a:t>
            </a:r>
            <a:r>
              <a:t>	Je m’engage à faire du vélo au moins une fois par semaine.</a:t>
            </a:r>
          </a:p>
          <a:p>
            <a:pPr marL="447675" indent="-447675" algn="l" defTabSz="449580">
              <a:spcBef>
                <a:spcPts val="0"/>
              </a:spcBef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Wingdings"/>
                <a:ea typeface="Wingdings"/>
                <a:cs typeface="Wingdings"/>
                <a:sym typeface="Wingdings"/>
              </a:rPr>
              <a:t>◻</a:t>
            </a:r>
            <a:r>
              <a:t>	Je m’engage à aller me promener à vélo (dans un parc ou autre) au moins une fois ce mois-ci.</a:t>
            </a:r>
          </a:p>
          <a:p>
            <a:pPr marL="447675" indent="-447675" algn="l" defTabSz="449580">
              <a:spcBef>
                <a:spcPts val="0"/>
              </a:spcBef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Wingdings"/>
                <a:ea typeface="Wingdings"/>
                <a:cs typeface="Wingdings"/>
                <a:sym typeface="Wingdings"/>
              </a:rPr>
              <a:t>◻</a:t>
            </a:r>
            <a:r>
              <a:t>	Je m’engage à me rendre à vélo dans un commerce au moins une fois ce mois-ci.</a:t>
            </a:r>
          </a:p>
          <a:p>
            <a:pPr marL="447675" indent="-447675" algn="l" defTabSz="449580">
              <a:spcBef>
                <a:spcPts val="0"/>
              </a:spcBef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Wingdings"/>
                <a:ea typeface="Wingdings"/>
                <a:cs typeface="Wingdings"/>
                <a:sym typeface="Wingdings"/>
              </a:rPr>
              <a:t>◻</a:t>
            </a:r>
            <a:r>
              <a:t>	Je m’engage à trouver un « Bike Budy » expert ou novice en fonction de mon propre niveau.</a:t>
            </a:r>
          </a:p>
          <a:p>
            <a:pPr algn="l" defTabSz="449580">
              <a:spcBef>
                <a:spcPts val="0"/>
              </a:spcBef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Wingdings"/>
                <a:ea typeface="Wingdings"/>
                <a:cs typeface="Wingdings"/>
                <a:sym typeface="Wingdings"/>
              </a:rPr>
              <a:t>◻</a:t>
            </a:r>
            <a:r>
              <a:t>	Je m’engage à rendre visite à un proche ou collègue à vélo.</a:t>
            </a:r>
          </a:p>
          <a:p>
            <a:pPr algn="l" defTabSz="449580">
              <a:spcBef>
                <a:spcPts val="0"/>
              </a:spcBef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Wingdings"/>
                <a:ea typeface="Wingdings"/>
                <a:cs typeface="Wingdings"/>
                <a:sym typeface="Wingdings"/>
              </a:rPr>
              <a:t>◻</a:t>
            </a:r>
            <a:r>
              <a:t>	Je m’engage à acheter un vélo.</a:t>
            </a:r>
          </a:p>
          <a:p>
            <a:pPr marL="447675" indent="-447675" algn="l" defTabSz="449580">
              <a:spcBef>
                <a:spcPts val="0"/>
              </a:spcBef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Wingdings"/>
                <a:ea typeface="Wingdings"/>
                <a:cs typeface="Wingdings"/>
                <a:sym typeface="Wingdings"/>
              </a:rPr>
              <a:t>◻</a:t>
            </a:r>
            <a:r>
              <a:t>	Je m’engage à me renseigner sur un itinéraire que je pourrais prendre à vélo pour me rendre à mon travail.</a:t>
            </a:r>
          </a:p>
          <a:p>
            <a:pPr marL="447675" indent="-447675" algn="l" defTabSz="449580">
              <a:spcBef>
                <a:spcPts val="0"/>
              </a:spcBef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Wingdings"/>
                <a:ea typeface="Wingdings"/>
                <a:cs typeface="Wingdings"/>
                <a:sym typeface="Wingdings"/>
              </a:rPr>
              <a:t>◻</a:t>
            </a:r>
            <a:r>
              <a:t>	Je m’engage à me renseigner sur le type de vélo qui me conviendrait et leurs prix.</a:t>
            </a:r>
          </a:p>
          <a:p>
            <a:pPr marL="447675" indent="-447675" algn="l" defTabSz="449580">
              <a:spcBef>
                <a:spcPts val="0"/>
              </a:spcBef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Wingdings"/>
                <a:ea typeface="Wingdings"/>
                <a:cs typeface="Wingdings"/>
                <a:sym typeface="Wingdings"/>
              </a:rPr>
              <a:t>◻</a:t>
            </a:r>
            <a:r>
              <a:t>	Je m’engage à me rendre à un évènement sur le vélo (convergence, bourse aux vélos).</a:t>
            </a:r>
          </a:p>
          <a:p>
            <a:pPr marL="447675" indent="-447675" algn="l" defTabSz="449580">
              <a:spcBef>
                <a:spcPts val="0"/>
              </a:spcBef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Wingdings"/>
                <a:ea typeface="Wingdings"/>
                <a:cs typeface="Wingdings"/>
                <a:sym typeface="Wingdings"/>
              </a:rPr>
              <a:t>◻</a:t>
            </a:r>
            <a:r>
              <a:t>	Je m’engage à me renseigner sur un évènement sur le vélo (convergence, bourse aux vélos).</a:t>
            </a:r>
          </a:p>
          <a:p>
            <a:pPr algn="l" defTabSz="449580">
              <a:spcBef>
                <a:spcPts val="0"/>
              </a:spcBef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Wingdings"/>
                <a:ea typeface="Wingdings"/>
                <a:cs typeface="Wingdings"/>
                <a:sym typeface="Wingdings"/>
              </a:rPr>
              <a:t>◻</a:t>
            </a:r>
            <a:r>
              <a:t>	Je m’engage à convaincre mes proches ou collègues d’utiliser plus souvent le vélo.</a:t>
            </a:r>
          </a:p>
          <a:p>
            <a:pPr marL="447675" indent="-447675" algn="l" defTabSz="449580">
              <a:spcBef>
                <a:spcPts val="0"/>
              </a:spcBef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Wingdings"/>
                <a:ea typeface="Wingdings"/>
                <a:cs typeface="Wingdings"/>
                <a:sym typeface="Wingdings"/>
              </a:rPr>
              <a:t>◻</a:t>
            </a:r>
            <a:r>
              <a:t>	Je m’engage à convaincre mes proches ou collègues qui n’en n’ont pas d’acheter un vélo.</a:t>
            </a:r>
          </a:p>
          <a:p>
            <a:pPr marL="447675" indent="-447675" algn="l" defTabSz="449580">
              <a:spcBef>
                <a:spcPts val="0"/>
              </a:spcBef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Wingdings"/>
                <a:ea typeface="Wingdings"/>
                <a:cs typeface="Wingdings"/>
                <a:sym typeface="Wingdings"/>
              </a:rPr>
              <a:t>◻</a:t>
            </a:r>
            <a:r>
              <a:t>	Je m’engage à convaincre mes proches ou collègues de se rendre à un évènement sur le vélo.</a:t>
            </a:r>
          </a:p>
          <a:p>
            <a:pPr algn="l" defTabSz="449580">
              <a:spcBef>
                <a:spcPts val="0"/>
              </a:spcBef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Wingdings"/>
                <a:ea typeface="Wingdings"/>
                <a:cs typeface="Wingdings"/>
                <a:sym typeface="Wingdings"/>
              </a:rPr>
              <a:t>◻</a:t>
            </a:r>
            <a:r>
              <a:t>	Je m’engage à faire une balade à vélo avec un proche ou collègue.</a:t>
            </a:r>
          </a:p>
          <a:p>
            <a:pPr algn="just" defTabSz="449580">
              <a:spcBef>
                <a:spcPts val="0"/>
              </a:spcBef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450215" indent="450215" algn="just" defTabSz="449580">
              <a:spcBef>
                <a:spcPts val="0"/>
              </a:spcBef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Fait à Montréal, le mercredi 11 juin 2019</a:t>
            </a:r>
          </a:p>
          <a:p>
            <a:pPr marL="450215" indent="450215" algn="just" defTabSz="449580">
              <a:spcBef>
                <a:spcPts val="0"/>
              </a:spcBef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Nom, prénom et signature :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type="title" idx="4294967295"/>
          </p:nvPr>
        </p:nvSpPr>
        <p:spPr>
          <a:xfrm>
            <a:off x="1083733" y="866986"/>
            <a:ext cx="11054081" cy="1625601"/>
          </a:xfrm>
          <a:prstGeom prst="rect">
            <a:avLst/>
          </a:prstGeom>
        </p:spPr>
        <p:txBody>
          <a:bodyPr lIns="65023" tIns="65023" rIns="65023" bIns="65023"/>
          <a:lstStyle/>
          <a:p>
            <a:pPr algn="l" defTabSz="948266">
              <a:defRPr b="1" sz="2400">
                <a:latin typeface="Formata Bold"/>
                <a:ea typeface="Formata Bold"/>
                <a:cs typeface="Formata Bold"/>
                <a:sym typeface="Formata Bold"/>
              </a:defRPr>
            </a:pPr>
            <a:r>
              <a:t>Evolution des champs d’action des associations Fub :</a:t>
            </a:r>
            <a:br/>
            <a:r>
              <a:t>l’apprentissage du vélo devient une mission à part entière</a:t>
            </a:r>
          </a:p>
        </p:txBody>
      </p:sp>
      <p:sp>
        <p:nvSpPr>
          <p:cNvPr id="236" name="Shape 236"/>
          <p:cNvSpPr/>
          <p:nvPr>
            <p:ph type="body" sz="half" idx="4294967295"/>
          </p:nvPr>
        </p:nvSpPr>
        <p:spPr>
          <a:xfrm>
            <a:off x="650239" y="2275839"/>
            <a:ext cx="6784461" cy="5960535"/>
          </a:xfrm>
          <a:prstGeom prst="rect">
            <a:avLst/>
          </a:prstGeom>
        </p:spPr>
        <p:txBody>
          <a:bodyPr lIns="65023" tIns="65023" rIns="65023" bIns="65023" anchor="t"/>
          <a:lstStyle/>
          <a:p>
            <a:pPr marL="314282" indent="-314282" defTabSz="841699">
              <a:lnSpc>
                <a:spcPct val="90000"/>
              </a:lnSpc>
              <a:spcBef>
                <a:spcPts val="600"/>
              </a:spcBef>
              <a:buSzTx/>
              <a:buNone/>
              <a:defRPr b="1" sz="1280">
                <a:solidFill>
                  <a:srgbClr val="1F497D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330 intervenants formés-diplômés , rémunérés ou bénévoles + autres bénévoles </a:t>
            </a:r>
          </a:p>
          <a:p>
            <a:pPr marL="314282" indent="-314282" defTabSz="841699">
              <a:lnSpc>
                <a:spcPct val="90000"/>
              </a:lnSpc>
              <a:spcBef>
                <a:spcPts val="600"/>
              </a:spcBef>
              <a:buSzTx/>
              <a:buNone/>
              <a:defRPr b="1" sz="1280">
                <a:solidFill>
                  <a:srgbClr val="1F497D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Pour répondre à des demandes locales et correspondent à la demande croissante d’autonomie à vélo de la part des adultes :</a:t>
            </a:r>
          </a:p>
          <a:p>
            <a:pPr marL="314282" indent="-314282" defTabSz="841699">
              <a:lnSpc>
                <a:spcPct val="90000"/>
              </a:lnSpc>
              <a:spcBef>
                <a:spcPts val="600"/>
              </a:spcBef>
              <a:buSzTx/>
              <a:buNone/>
              <a:defRPr b="1" sz="1280">
                <a:solidFill>
                  <a:srgbClr val="1F497D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600"/>
          </a:p>
          <a:p>
            <a:pPr marL="294640" indent="-294640" defTabSz="841699">
              <a:lnSpc>
                <a:spcPct val="90000"/>
              </a:lnSpc>
              <a:spcBef>
                <a:spcPts val="600"/>
              </a:spcBef>
              <a:buSzPct val="100000"/>
              <a:defRPr sz="16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Demande de professeurs des écoles + </a:t>
            </a:r>
            <a:r>
              <a:t>proposition des villes </a:t>
            </a:r>
            <a:r>
              <a:rPr sz="1280"/>
              <a:t>(Lorient, Angers, Aurillac, Nantes, Villeurbanne, Lyon, Rennes, Toulouse, Paris…)</a:t>
            </a:r>
            <a:r>
              <a:t> (1 à 12 séances de 30 mn à 1h30)                                                                      </a:t>
            </a:r>
            <a:r>
              <a:rPr i="1" sz="1440"/>
              <a:t>Montée de puissance à venir avec le programme Savoir Rouler, qui devient « Apprentissage » et est intégré dans le code de l’Education</a:t>
            </a:r>
            <a:endParaRPr i="1" sz="1440"/>
          </a:p>
          <a:p>
            <a:pPr marL="294640" indent="-294640" defTabSz="841699">
              <a:lnSpc>
                <a:spcPct val="90000"/>
              </a:lnSpc>
              <a:spcBef>
                <a:spcPts val="600"/>
              </a:spcBef>
              <a:buSzPct val="100000"/>
              <a:defRPr sz="16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294640" indent="-294640" defTabSz="841699">
              <a:lnSpc>
                <a:spcPct val="90000"/>
              </a:lnSpc>
              <a:spcBef>
                <a:spcPts val="600"/>
              </a:spcBef>
              <a:buSzPct val="100000"/>
              <a:defRPr sz="16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Demande de centres sociaux et organismes d’insertion. Le public est en majorité féminin et originaire des pays du Maghreb (Algérie, Tunisie, Maroc) ou d’Afrique noire (2 à 12 séances de 30mn à 1 h)</a:t>
            </a:r>
          </a:p>
          <a:p>
            <a:pPr marL="294640" indent="-294640" defTabSz="841699">
              <a:lnSpc>
                <a:spcPct val="90000"/>
              </a:lnSpc>
              <a:spcBef>
                <a:spcPts val="600"/>
              </a:spcBef>
              <a:buSzPct val="100000"/>
              <a:defRPr sz="16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294640" indent="-294640" defTabSz="841699">
              <a:lnSpc>
                <a:spcPct val="90000"/>
              </a:lnSpc>
              <a:spcBef>
                <a:spcPts val="600"/>
              </a:spcBef>
              <a:buSzPct val="100000"/>
              <a:defRPr sz="16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Demande directe : public essentiellement féminin, ne sachant pas faire de vélo, ou souhaitant se remettre au vélo, qui trouve le contact des vélo-écoles par elles-mêmes (internet) (1 à 6 séances de 30 mn à 1h30)</a:t>
            </a:r>
          </a:p>
          <a:p>
            <a:pPr marL="294640" indent="-294640" defTabSz="841699">
              <a:lnSpc>
                <a:spcPct val="90000"/>
              </a:lnSpc>
              <a:spcBef>
                <a:spcPts val="600"/>
              </a:spcBef>
              <a:buSzPct val="100000"/>
              <a:defRPr sz="16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294640" indent="-294640" defTabSz="841699">
              <a:lnSpc>
                <a:spcPct val="90000"/>
              </a:lnSpc>
              <a:spcBef>
                <a:spcPts val="600"/>
              </a:spcBef>
              <a:buSzPct val="100000"/>
              <a:defRPr sz="16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Commande d’administrations et d’entreprises (dans le cadre du plan de mobilité, ou du Responsabilité Sociale des Entreprises) « Sécurité à vélo-Remise en selle » (1 séance de 3 à 4 h)</a:t>
            </a:r>
          </a:p>
          <a:p>
            <a:pPr marL="294640" indent="-294640" defTabSz="841699">
              <a:lnSpc>
                <a:spcPct val="90000"/>
              </a:lnSpc>
              <a:spcBef>
                <a:spcPts val="600"/>
              </a:spcBef>
              <a:buSzPct val="100000"/>
              <a:defRPr sz="16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Demande de formation de formateurs pour le programme Savoir Rouler à l’école</a:t>
            </a:r>
          </a:p>
        </p:txBody>
      </p:sp>
      <p:sp>
        <p:nvSpPr>
          <p:cNvPr id="237" name="Shape 237"/>
          <p:cNvSpPr/>
          <p:nvPr/>
        </p:nvSpPr>
        <p:spPr>
          <a:xfrm>
            <a:off x="866986" y="191910"/>
            <a:ext cx="11704321" cy="371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defTabSz="1013742">
              <a:spcBef>
                <a:spcPts val="700"/>
              </a:spcBef>
              <a:defRPr sz="1600">
                <a:latin typeface="Formata Light"/>
                <a:ea typeface="Formata Light"/>
                <a:cs typeface="Formata Light"/>
                <a:sym typeface="Formata Light"/>
              </a:defRPr>
            </a:lvl1pPr>
          </a:lstStyle>
          <a:p>
            <a:pPr/>
            <a:r>
              <a:t>Nouveaux cyclistes urbains - RFTM2018 - 8 Juin 2018 - Bernadette Caillard-Humeau FUB/IFSTTAR</a:t>
            </a:r>
          </a:p>
        </p:txBody>
      </p:sp>
      <p:pic>
        <p:nvPicPr>
          <p:cNvPr id="238" name="Capture d’écran 2017-05-30 à 15.png" descr="Capture d’écran 2017-05-30 à 15.10.3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69493" y="8886613"/>
            <a:ext cx="2201335" cy="6502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Capture d’écran 2017-05-30 à 15.png" descr="Capture d’écran 2017-05-30 à 15.45.5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70537" y="3171048"/>
            <a:ext cx="4283928" cy="49467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type="title" idx="4294967295"/>
          </p:nvPr>
        </p:nvSpPr>
        <p:spPr>
          <a:xfrm>
            <a:off x="1300479" y="325119"/>
            <a:ext cx="11054082" cy="1625602"/>
          </a:xfrm>
          <a:prstGeom prst="rect">
            <a:avLst/>
          </a:prstGeom>
        </p:spPr>
        <p:txBody>
          <a:bodyPr lIns="65023" tIns="65023" rIns="65023" bIns="65023"/>
          <a:lstStyle>
            <a:lvl1pPr algn="l" defTabSz="1300480">
              <a:defRPr b="1" sz="2400">
                <a:latin typeface="Formata Bold"/>
                <a:ea typeface="Formata Bold"/>
                <a:cs typeface="Formata Bold"/>
                <a:sym typeface="Formata Bold"/>
              </a:defRPr>
            </a:lvl1pPr>
          </a:lstStyle>
          <a:p>
            <a:pPr/>
            <a:r>
              <a:t>Projet Nouveaux Cyclistes Urbains : partenariat IFSTTAR / FUB</a:t>
            </a:r>
          </a:p>
        </p:txBody>
      </p:sp>
      <p:sp>
        <p:nvSpPr>
          <p:cNvPr id="244" name="Shape 244"/>
          <p:cNvSpPr/>
          <p:nvPr>
            <p:ph type="body" idx="4294967295"/>
          </p:nvPr>
        </p:nvSpPr>
        <p:spPr>
          <a:xfrm>
            <a:off x="650239" y="1950719"/>
            <a:ext cx="7586135" cy="6762046"/>
          </a:xfrm>
          <a:prstGeom prst="rect">
            <a:avLst/>
          </a:prstGeom>
        </p:spPr>
        <p:txBody>
          <a:bodyPr lIns="65023" tIns="65023" rIns="65023" bIns="65023" anchor="t"/>
          <a:lstStyle/>
          <a:p>
            <a:pPr marL="424281" indent="-424281" defTabSz="1131417">
              <a:lnSpc>
                <a:spcPct val="80000"/>
              </a:lnSpc>
              <a:spcBef>
                <a:spcPts val="900"/>
              </a:spcBef>
              <a:buSzTx/>
              <a:buNone/>
              <a:defRPr sz="1914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0" indent="0" defTabSz="1131417">
              <a:lnSpc>
                <a:spcPct val="80000"/>
              </a:lnSpc>
              <a:spcBef>
                <a:spcPts val="400"/>
              </a:spcBef>
              <a:buSzTx/>
              <a:buNone/>
              <a:defRPr b="1" sz="1914">
                <a:solidFill>
                  <a:srgbClr val="1F497D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Mise en oeuvre du projet </a:t>
            </a:r>
            <a:r>
              <a:rPr u="sng"/>
              <a:t>Nouveaux Cyclistes Urbains</a:t>
            </a:r>
            <a:r>
              <a:t> :</a:t>
            </a:r>
          </a:p>
          <a:p>
            <a:pPr marL="424281" indent="-424281" defTabSz="1131417">
              <a:lnSpc>
                <a:spcPct val="80000"/>
              </a:lnSpc>
              <a:spcBef>
                <a:spcPts val="900"/>
              </a:spcBef>
              <a:buSzTx/>
              <a:buNone/>
              <a:defRPr b="1" sz="1914">
                <a:solidFill>
                  <a:srgbClr val="1F497D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424281" indent="-424281" defTabSz="1131417">
              <a:lnSpc>
                <a:spcPct val="80000"/>
              </a:lnSpc>
              <a:spcBef>
                <a:spcPts val="900"/>
              </a:spcBef>
              <a:buSzTx/>
              <a:buNone/>
              <a:defRPr b="1" sz="1914">
                <a:solidFill>
                  <a:srgbClr val="1F497D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lvl="1" marL="739592" indent="-341828" defTabSz="1131417">
              <a:lnSpc>
                <a:spcPct val="80000"/>
              </a:lnSpc>
              <a:spcBef>
                <a:spcPts val="0"/>
              </a:spcBef>
              <a:buSzPct val="100000"/>
              <a:buFont typeface="Wingdings"/>
              <a:defRPr sz="1914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1ère phase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: </a:t>
            </a:r>
            <a:r>
              <a:t>Identifier les difficultés et les appréhensions des cyclistes novices ou expérimentés, qui les freinent ou les découragent de se déplacer en vélo </a:t>
            </a:r>
          </a:p>
          <a:p>
            <a:pPr lvl="1" marL="0" indent="397763" defTabSz="1131417">
              <a:lnSpc>
                <a:spcPct val="80000"/>
              </a:lnSpc>
              <a:spcBef>
                <a:spcPts val="0"/>
              </a:spcBef>
              <a:buSzTx/>
              <a:buFont typeface="Wingdings"/>
              <a:buNone/>
              <a:defRPr sz="1914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=&gt;questionnaire : </a:t>
            </a:r>
            <a:r>
              <a:rPr b="1"/>
              <a:t>1665 réponses +</a:t>
            </a:r>
            <a:endParaRPr b="1"/>
          </a:p>
          <a:p>
            <a:pPr lvl="1" marL="0" indent="397763" defTabSz="1131417">
              <a:lnSpc>
                <a:spcPct val="80000"/>
              </a:lnSpc>
              <a:spcBef>
                <a:spcPts val="0"/>
              </a:spcBef>
              <a:buSzTx/>
              <a:buFont typeface="Wingdings"/>
              <a:buNone/>
              <a:defRPr sz="1914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des entretiens individuels + observations de cyclistes sur carrefour, au sein de vélo-écoles et lors de séances de remise en selle de PDE </a:t>
            </a:r>
            <a:r>
              <a:t> </a:t>
            </a:r>
          </a:p>
          <a:p>
            <a:pPr lvl="1" marL="353568" indent="44196" defTabSz="1131417">
              <a:lnSpc>
                <a:spcPct val="80000"/>
              </a:lnSpc>
              <a:spcBef>
                <a:spcPts val="0"/>
              </a:spcBef>
              <a:buSzTx/>
              <a:buNone/>
              <a:defRPr sz="1914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353568" indent="44196" defTabSz="1131417">
              <a:lnSpc>
                <a:spcPct val="80000"/>
              </a:lnSpc>
              <a:spcBef>
                <a:spcPts val="0"/>
              </a:spcBef>
              <a:buSzTx/>
              <a:buNone/>
              <a:defRPr sz="1914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739592" indent="-341828" defTabSz="1131417">
              <a:lnSpc>
                <a:spcPct val="80000"/>
              </a:lnSpc>
              <a:spcBef>
                <a:spcPts val="0"/>
              </a:spcBef>
              <a:buSzPct val="100000"/>
              <a:buFont typeface="Wingdings"/>
              <a:defRPr sz="1914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2ème phase : </a:t>
            </a:r>
            <a:r>
              <a:t>Proposer et évaluer des solutions sous la forme de dispositifs d’apprentissage pour permettre aux cyclistes novices de surmonter ces difficultés/  ces appréhensions</a:t>
            </a:r>
          </a:p>
          <a:p>
            <a:pPr lvl="1" marL="739592" indent="-341828" defTabSz="1131417">
              <a:lnSpc>
                <a:spcPct val="80000"/>
              </a:lnSpc>
              <a:spcBef>
                <a:spcPts val="0"/>
              </a:spcBef>
              <a:buSzPct val="100000"/>
              <a:buFont typeface="Wingdings"/>
              <a:defRPr sz="1914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0" indent="397763" defTabSz="1131417">
              <a:lnSpc>
                <a:spcPct val="80000"/>
              </a:lnSpc>
              <a:spcBef>
                <a:spcPts val="0"/>
              </a:spcBef>
              <a:buSzTx/>
              <a:buFont typeface="Wingdings"/>
              <a:buNone/>
              <a:defRPr sz="1914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=&gt; </a:t>
            </a:r>
            <a:r>
              <a:rPr b="1"/>
              <a:t>3 focus-groupe de 8 moniteurs</a:t>
            </a:r>
            <a:r>
              <a:t> à Grenoble, Lyon, Paris</a:t>
            </a:r>
          </a:p>
          <a:p>
            <a:pPr lvl="1" marL="0" indent="397763" defTabSz="1131417">
              <a:lnSpc>
                <a:spcPct val="80000"/>
              </a:lnSpc>
              <a:spcBef>
                <a:spcPts val="0"/>
              </a:spcBef>
              <a:buSzTx/>
              <a:buFont typeface="Wingdings"/>
              <a:buNone/>
              <a:defRPr sz="1914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=&gt; création des bases pédagogiques d’un guide interactif </a:t>
            </a:r>
          </a:p>
          <a:p>
            <a:pPr lvl="1" marL="0" indent="397763" defTabSz="1131417">
              <a:lnSpc>
                <a:spcPct val="80000"/>
              </a:lnSpc>
              <a:spcBef>
                <a:spcPts val="0"/>
              </a:spcBef>
              <a:buSzTx/>
              <a:buFont typeface="Wingdings"/>
              <a:buNone/>
              <a:defRPr sz="1914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=&gt; création des bases d’un méta-guide à destination des entreprises et administrations</a:t>
            </a:r>
          </a:p>
          <a:p>
            <a:pPr lvl="1" marL="0" indent="397763" defTabSz="1131417">
              <a:lnSpc>
                <a:spcPct val="80000"/>
              </a:lnSpc>
              <a:spcBef>
                <a:spcPts val="0"/>
              </a:spcBef>
              <a:buSzTx/>
              <a:buFont typeface="Wingdings"/>
              <a:buNone/>
              <a:defRPr sz="1914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=&gt; </a:t>
            </a:r>
            <a:r>
              <a:rPr b="1"/>
              <a:t>expérimentation auprès des entreprises de la zone d’activité de Satory</a:t>
            </a:r>
            <a:r>
              <a:t>, près de Versailles, en région parisienne</a:t>
            </a:r>
          </a:p>
          <a:p>
            <a:pPr lvl="1" marL="0" indent="397763" defTabSz="1131417">
              <a:lnSpc>
                <a:spcPct val="80000"/>
              </a:lnSpc>
              <a:spcBef>
                <a:spcPts val="0"/>
              </a:spcBef>
              <a:buSzTx/>
              <a:buFont typeface="Wingdings"/>
              <a:buNone/>
              <a:defRPr sz="1914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45" name="Shape 245"/>
          <p:cNvSpPr/>
          <p:nvPr/>
        </p:nvSpPr>
        <p:spPr>
          <a:xfrm>
            <a:off x="866986" y="191910"/>
            <a:ext cx="11704321" cy="352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defTabSz="1013742">
              <a:spcBef>
                <a:spcPts val="700"/>
              </a:spcBef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Nouveaux cyclistes urbains - RFTM2019 - Bernadette Caillard-Humeau FUB/IFSTTAR</a:t>
            </a:r>
          </a:p>
        </p:txBody>
      </p:sp>
      <p:pic>
        <p:nvPicPr>
          <p:cNvPr id="246" name="Capture d’écran 2017-05-30 à 15.png" descr="Capture d’écran 2017-05-30 à 15.10.3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69493" y="8886613"/>
            <a:ext cx="2201335" cy="6502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Capture d’écran 2017-05-30 à 16.png" descr="Capture d’écran 2017-05-30 à 16.31.4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12017" y="4892604"/>
            <a:ext cx="2409050" cy="33437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type="title"/>
          </p:nvPr>
        </p:nvSpPr>
        <p:spPr>
          <a:xfrm>
            <a:off x="650239" y="2877"/>
            <a:ext cx="11704322" cy="1989735"/>
          </a:xfrm>
          <a:prstGeom prst="rect">
            <a:avLst/>
          </a:prstGeom>
        </p:spPr>
        <p:txBody>
          <a:bodyPr/>
          <a:lstStyle/>
          <a:p>
            <a:pPr indent="441015" defTabSz="1183436">
              <a:defRPr b="1" sz="4914">
                <a:ln w="7280">
                  <a:solidFill>
                    <a:srgbClr val="00236C"/>
                  </a:solidFill>
                </a:ln>
                <a:effectLst>
                  <a:outerShdw sx="100000" sy="100000" kx="0" ky="0" algn="b" rotWithShape="0" blurRad="23114" dist="23660" dir="14500000">
                    <a:srgbClr val="000000">
                      <a:alpha val="4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t>Items ayant les plus hautes moyennes</a:t>
            </a:r>
            <a:br/>
          </a:p>
        </p:txBody>
      </p:sp>
      <p:graphicFrame>
        <p:nvGraphicFramePr>
          <p:cNvPr id="252" name="Table 252"/>
          <p:cNvGraphicFramePr/>
          <p:nvPr/>
        </p:nvGraphicFramePr>
        <p:xfrm>
          <a:off x="562539" y="2009281"/>
          <a:ext cx="11996846" cy="6833306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{4C3C2611-4C71-4FC5-86AE-919BDF0F9419}</a:tableStyleId>
              </a:tblPr>
              <a:tblGrid>
                <a:gridCol w="2489635"/>
                <a:gridCol w="572172"/>
                <a:gridCol w="2246724"/>
                <a:gridCol w="498734"/>
                <a:gridCol w="2516267"/>
                <a:gridCol w="686768"/>
                <a:gridCol w="2402477"/>
                <a:gridCol w="571365"/>
              </a:tblGrid>
              <a:tr h="732534">
                <a:tc>
                  <a:txBody>
                    <a:bodyPr/>
                    <a:lstStyle/>
                    <a:p>
                      <a:pPr defTabSz="1300480">
                        <a:lnSpc>
                          <a:spcPct val="115000"/>
                        </a:lnSpc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1400">
                          <a:solidFill>
                            <a:srgbClr val="36363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Q12 Difficultés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363636"/>
                      </a:solidFill>
                    </a:lnL>
                    <a:lnR w="12700">
                      <a:solidFill>
                        <a:srgbClr val="363636"/>
                      </a:solidFill>
                    </a:lnR>
                    <a:lnT w="12700">
                      <a:solidFill>
                        <a:srgbClr val="363636"/>
                      </a:solidFill>
                    </a:lnT>
                    <a:lnB w="50800">
                      <a:solidFill>
                        <a:srgbClr val="363636"/>
                      </a:solidFill>
                    </a:lnB>
                    <a:solidFill>
                      <a:srgbClr val="B9D0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lnSpc>
                          <a:spcPct val="115000"/>
                        </a:lnSpc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olidFill>
                            <a:srgbClr val="36363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Q12-moy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363636"/>
                      </a:solidFill>
                    </a:lnL>
                    <a:lnR w="12700">
                      <a:solidFill>
                        <a:srgbClr val="363636"/>
                      </a:solidFill>
                    </a:lnR>
                    <a:lnT w="12700">
                      <a:solidFill>
                        <a:srgbClr val="363636"/>
                      </a:solidFill>
                    </a:lnT>
                    <a:lnB w="50800">
                      <a:solidFill>
                        <a:srgbClr val="363636"/>
                      </a:solidFill>
                    </a:lnB>
                    <a:solidFill>
                      <a:srgbClr val="B9D0FF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lnSpc>
                          <a:spcPct val="115000"/>
                        </a:lnSpc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1400">
                          <a:solidFill>
                            <a:srgbClr val="36363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Q13 Appréhensions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363636"/>
                      </a:solidFill>
                    </a:lnL>
                    <a:lnR w="12700">
                      <a:solidFill>
                        <a:srgbClr val="363636"/>
                      </a:solidFill>
                    </a:lnR>
                    <a:lnT w="12700">
                      <a:solidFill>
                        <a:srgbClr val="363636"/>
                      </a:solidFill>
                    </a:lnT>
                    <a:lnB w="50800">
                      <a:solidFill>
                        <a:srgbClr val="363636"/>
                      </a:solidFill>
                    </a:lnB>
                    <a:solidFill>
                      <a:srgbClr val="B9D0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lnSpc>
                          <a:spcPct val="115000"/>
                        </a:lnSpc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olidFill>
                            <a:srgbClr val="36363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Q13-moy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363636"/>
                      </a:solidFill>
                    </a:lnL>
                    <a:lnR w="12700">
                      <a:solidFill>
                        <a:srgbClr val="363636"/>
                      </a:solidFill>
                    </a:lnR>
                    <a:lnT w="12700">
                      <a:solidFill>
                        <a:srgbClr val="363636"/>
                      </a:solidFill>
                    </a:lnT>
                    <a:lnB w="50800">
                      <a:solidFill>
                        <a:srgbClr val="363636"/>
                      </a:solidFill>
                    </a:lnB>
                    <a:solidFill>
                      <a:srgbClr val="B9D0FF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lnSpc>
                          <a:spcPct val="115000"/>
                        </a:lnSpc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1400">
                          <a:solidFill>
                            <a:srgbClr val="36363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Q14 Ressentis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363636"/>
                      </a:solidFill>
                    </a:lnL>
                    <a:lnR w="12700">
                      <a:solidFill>
                        <a:srgbClr val="363636"/>
                      </a:solidFill>
                    </a:lnR>
                    <a:lnT w="12700">
                      <a:solidFill>
                        <a:srgbClr val="363636"/>
                      </a:solidFill>
                    </a:lnT>
                    <a:lnB w="50800">
                      <a:solidFill>
                        <a:srgbClr val="363636"/>
                      </a:solidFill>
                    </a:lnB>
                    <a:solidFill>
                      <a:srgbClr val="B9D0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lnSpc>
                          <a:spcPct val="115000"/>
                        </a:lnSpc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olidFill>
                            <a:srgbClr val="36363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Q14-moy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363636"/>
                      </a:solidFill>
                    </a:lnL>
                    <a:lnR w="12700">
                      <a:solidFill>
                        <a:srgbClr val="363636"/>
                      </a:solidFill>
                    </a:lnR>
                    <a:lnT w="12700">
                      <a:solidFill>
                        <a:srgbClr val="363636"/>
                      </a:solidFill>
                    </a:lnT>
                    <a:lnB w="50800">
                      <a:solidFill>
                        <a:srgbClr val="363636"/>
                      </a:solidFill>
                    </a:lnB>
                    <a:solidFill>
                      <a:srgbClr val="B9D0FF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lnSpc>
                          <a:spcPct val="115000"/>
                        </a:lnSpc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1400">
                          <a:solidFill>
                            <a:srgbClr val="36363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Q15 Stratégies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363636"/>
                      </a:solidFill>
                    </a:lnL>
                    <a:lnR w="12700">
                      <a:solidFill>
                        <a:srgbClr val="363636"/>
                      </a:solidFill>
                    </a:lnR>
                    <a:lnT w="12700">
                      <a:solidFill>
                        <a:srgbClr val="363636"/>
                      </a:solidFill>
                    </a:lnT>
                    <a:lnB w="50800">
                      <a:solidFill>
                        <a:srgbClr val="363636"/>
                      </a:solidFill>
                    </a:lnB>
                    <a:solidFill>
                      <a:srgbClr val="B9D0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lnSpc>
                          <a:spcPct val="115000"/>
                        </a:lnSpc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1400">
                          <a:solidFill>
                            <a:srgbClr val="36363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Q15-moy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363636"/>
                      </a:solidFill>
                    </a:lnL>
                    <a:lnR w="12700">
                      <a:solidFill>
                        <a:srgbClr val="363636"/>
                      </a:solidFill>
                    </a:lnR>
                    <a:lnT w="12700">
                      <a:solidFill>
                        <a:srgbClr val="363636"/>
                      </a:solidFill>
                    </a:lnT>
                    <a:lnB w="50800">
                      <a:solidFill>
                        <a:srgbClr val="363636"/>
                      </a:solidFill>
                    </a:lnB>
                    <a:solidFill>
                      <a:srgbClr val="B9D0FF"/>
                    </a:solidFill>
                  </a:tcPr>
                </a:tc>
              </a:tr>
              <a:tr h="830191">
                <a:tc>
                  <a:txBody>
                    <a:bodyPr/>
                    <a:lstStyle/>
                    <a:p>
                      <a:pPr algn="l" defTabSz="1300480">
                        <a:lnSpc>
                          <a:spcPct val="115000"/>
                        </a:lnSpc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25) Interagir avec des véhicules lourds (bus, camion, etc.) en circulation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363636"/>
                      </a:solidFill>
                    </a:lnL>
                    <a:lnR w="12700">
                      <a:solidFill>
                        <a:srgbClr val="363636"/>
                      </a:solidFill>
                    </a:lnR>
                    <a:lnT w="50800">
                      <a:solidFill>
                        <a:srgbClr val="363636"/>
                      </a:solidFill>
                    </a:lnT>
                    <a:lnB w="12700">
                      <a:solidFill>
                        <a:srgbClr val="363636"/>
                      </a:solidFill>
                    </a:lnB>
                    <a:solidFill>
                      <a:srgbClr val="E6E7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lnSpc>
                          <a:spcPct val="115000"/>
                        </a:lnSpc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3.51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363636"/>
                      </a:solidFill>
                    </a:lnL>
                    <a:lnR w="12700">
                      <a:solidFill>
                        <a:srgbClr val="363636"/>
                      </a:solidFill>
                    </a:lnR>
                    <a:lnT w="50800">
                      <a:solidFill>
                        <a:srgbClr val="363636"/>
                      </a:solidFill>
                    </a:lnT>
                    <a:lnB w="12700">
                      <a:solidFill>
                        <a:srgbClr val="363636"/>
                      </a:solidFill>
                    </a:lnB>
                    <a:solidFill>
                      <a:srgbClr val="E6E7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lnSpc>
                          <a:spcPct val="115000"/>
                        </a:lnSpc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7) Je me sens mal à l’aise lorsque les véhicules roulent trop vite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363636"/>
                      </a:solidFill>
                    </a:lnL>
                    <a:lnR w="12700">
                      <a:solidFill>
                        <a:srgbClr val="363636"/>
                      </a:solidFill>
                    </a:lnR>
                    <a:lnT w="50800">
                      <a:solidFill>
                        <a:srgbClr val="363636"/>
                      </a:solidFill>
                    </a:lnT>
                    <a:lnB w="12700">
                      <a:solidFill>
                        <a:srgbClr val="363636"/>
                      </a:solidFill>
                    </a:lnB>
                    <a:solidFill>
                      <a:srgbClr val="E6E7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lnSpc>
                          <a:spcPct val="115000"/>
                        </a:lnSpc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3.61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363636"/>
                      </a:solidFill>
                    </a:lnL>
                    <a:lnR w="12700">
                      <a:solidFill>
                        <a:srgbClr val="363636"/>
                      </a:solidFill>
                    </a:lnR>
                    <a:lnT w="50800">
                      <a:solidFill>
                        <a:srgbClr val="363636"/>
                      </a:solidFill>
                    </a:lnT>
                    <a:lnB w="12700">
                      <a:solidFill>
                        <a:srgbClr val="363636"/>
                      </a:solidFill>
                    </a:lnB>
                    <a:solidFill>
                      <a:srgbClr val="E6E7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lnSpc>
                          <a:spcPct val="115000"/>
                        </a:lnSpc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10) Mon envie d’utiliser le vélo en ville diminue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363636"/>
                      </a:solidFill>
                    </a:lnL>
                    <a:lnR w="12700">
                      <a:solidFill>
                        <a:srgbClr val="363636"/>
                      </a:solidFill>
                    </a:lnR>
                    <a:lnT w="50800">
                      <a:solidFill>
                        <a:srgbClr val="363636"/>
                      </a:solidFill>
                    </a:lnT>
                    <a:lnB w="12700">
                      <a:solidFill>
                        <a:srgbClr val="363636"/>
                      </a:solidFill>
                    </a:lnB>
                    <a:solidFill>
                      <a:srgbClr val="E6E7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lnSpc>
                          <a:spcPct val="115000"/>
                        </a:lnSpc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3.15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363636"/>
                      </a:solidFill>
                    </a:lnL>
                    <a:lnR w="12700">
                      <a:solidFill>
                        <a:srgbClr val="363636"/>
                      </a:solidFill>
                    </a:lnR>
                    <a:lnT w="50800">
                      <a:solidFill>
                        <a:srgbClr val="363636"/>
                      </a:solidFill>
                    </a:lnT>
                    <a:lnB w="12700">
                      <a:solidFill>
                        <a:srgbClr val="363636"/>
                      </a:solidFill>
                    </a:lnB>
                    <a:solidFill>
                      <a:srgbClr val="E6E7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lnSpc>
                          <a:spcPct val="115000"/>
                        </a:lnSpc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2) Je fais en sorte de n’emprunter que les pistes cyclables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363636"/>
                      </a:solidFill>
                    </a:lnL>
                    <a:lnR w="12700">
                      <a:solidFill>
                        <a:srgbClr val="363636"/>
                      </a:solidFill>
                    </a:lnR>
                    <a:lnT w="50800">
                      <a:solidFill>
                        <a:srgbClr val="363636"/>
                      </a:solidFill>
                    </a:lnT>
                    <a:lnB w="12700">
                      <a:solidFill>
                        <a:srgbClr val="363636"/>
                      </a:solidFill>
                    </a:lnB>
                    <a:solidFill>
                      <a:srgbClr val="E6E7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lnSpc>
                          <a:spcPct val="115000"/>
                        </a:lnSpc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3.43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363636"/>
                      </a:solidFill>
                    </a:lnL>
                    <a:lnR w="12700">
                      <a:solidFill>
                        <a:srgbClr val="363636"/>
                      </a:solidFill>
                    </a:lnR>
                    <a:lnT w="50800">
                      <a:solidFill>
                        <a:srgbClr val="363636"/>
                      </a:solidFill>
                    </a:lnT>
                    <a:lnB w="12700">
                      <a:solidFill>
                        <a:srgbClr val="363636"/>
                      </a:solidFill>
                    </a:lnB>
                    <a:solidFill>
                      <a:srgbClr val="E6E7EF"/>
                    </a:solidFill>
                  </a:tcPr>
                </a:tc>
              </a:tr>
              <a:tr h="1106922">
                <a:tc>
                  <a:txBody>
                    <a:bodyPr/>
                    <a:lstStyle/>
                    <a:p>
                      <a:pPr algn="l" defTabSz="1300480">
                        <a:lnSpc>
                          <a:spcPct val="115000"/>
                        </a:lnSpc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27) Anticiper les comportements des véhicules lourds (bus, camion, etc.)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363636"/>
                      </a:solidFill>
                    </a:lnL>
                    <a:lnR w="12700">
                      <a:solidFill>
                        <a:srgbClr val="363636"/>
                      </a:solidFill>
                    </a:lnR>
                    <a:lnT w="12700">
                      <a:solidFill>
                        <a:srgbClr val="363636"/>
                      </a:solidFill>
                    </a:lnT>
                    <a:lnB w="12700">
                      <a:solidFill>
                        <a:srgbClr val="363636"/>
                      </a:solidFill>
                    </a:lnB>
                    <a:solidFill>
                      <a:srgbClr val="E6E7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lnSpc>
                          <a:spcPct val="115000"/>
                        </a:lnSpc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3.40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363636"/>
                      </a:solidFill>
                    </a:lnL>
                    <a:lnR w="12700">
                      <a:solidFill>
                        <a:srgbClr val="363636"/>
                      </a:solidFill>
                    </a:lnR>
                    <a:lnT w="12700">
                      <a:solidFill>
                        <a:srgbClr val="363636"/>
                      </a:solidFill>
                    </a:lnT>
                    <a:lnB w="12700">
                      <a:solidFill>
                        <a:srgbClr val="363636"/>
                      </a:solidFill>
                    </a:lnB>
                    <a:solidFill>
                      <a:srgbClr val="E6E7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lnSpc>
                          <a:spcPct val="115000"/>
                        </a:lnSpc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3) Le comportement des autres usagers peut présenter un danger  pour moi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363636"/>
                      </a:solidFill>
                    </a:lnL>
                    <a:lnR w="12700">
                      <a:solidFill>
                        <a:srgbClr val="363636"/>
                      </a:solidFill>
                    </a:lnR>
                    <a:lnT w="12700">
                      <a:solidFill>
                        <a:srgbClr val="363636"/>
                      </a:solidFill>
                    </a:lnT>
                    <a:lnB w="12700">
                      <a:solidFill>
                        <a:srgbClr val="363636"/>
                      </a:solidFill>
                    </a:lnB>
                    <a:solidFill>
                      <a:srgbClr val="E6E7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lnSpc>
                          <a:spcPct val="115000"/>
                        </a:lnSpc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3.59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363636"/>
                      </a:solidFill>
                    </a:lnL>
                    <a:lnR w="12700">
                      <a:solidFill>
                        <a:srgbClr val="363636"/>
                      </a:solidFill>
                    </a:lnR>
                    <a:lnT w="12700">
                      <a:solidFill>
                        <a:srgbClr val="363636"/>
                      </a:solidFill>
                    </a:lnT>
                    <a:lnB w="12700">
                      <a:solidFill>
                        <a:srgbClr val="363636"/>
                      </a:solidFill>
                    </a:lnB>
                    <a:solidFill>
                      <a:srgbClr val="E6E7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lnSpc>
                          <a:spcPct val="115000"/>
                        </a:lnSpc>
                      </a:pPr>
                      <a:r>
                        <a:rPr i="1" sz="1400">
                          <a:solidFill>
                            <a:srgbClr val="86868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2) Je ressens du stress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363636"/>
                      </a:solidFill>
                    </a:lnL>
                    <a:lnR w="12700">
                      <a:solidFill>
                        <a:srgbClr val="363636"/>
                      </a:solidFill>
                    </a:lnR>
                    <a:lnT w="12700">
                      <a:solidFill>
                        <a:srgbClr val="363636"/>
                      </a:solidFill>
                    </a:lnT>
                    <a:lnB w="12700">
                      <a:solidFill>
                        <a:srgbClr val="363636"/>
                      </a:solidFill>
                    </a:lnB>
                    <a:solidFill>
                      <a:srgbClr val="E6E7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lnSpc>
                          <a:spcPct val="115000"/>
                        </a:lnSpc>
                      </a:pPr>
                      <a:r>
                        <a:rPr i="1" sz="1400">
                          <a:solidFill>
                            <a:srgbClr val="86868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3.02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363636"/>
                      </a:solidFill>
                    </a:lnL>
                    <a:lnR w="12700">
                      <a:solidFill>
                        <a:srgbClr val="363636"/>
                      </a:solidFill>
                    </a:lnR>
                    <a:lnT w="12700">
                      <a:solidFill>
                        <a:srgbClr val="363636"/>
                      </a:solidFill>
                    </a:lnT>
                    <a:lnB w="12700">
                      <a:solidFill>
                        <a:srgbClr val="363636"/>
                      </a:solidFill>
                    </a:lnB>
                    <a:solidFill>
                      <a:srgbClr val="E6E7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lnSpc>
                          <a:spcPct val="115000"/>
                        </a:lnSpc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14) Je ne fais rien de particulier, j’essaie de continuer mon chemin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363636"/>
                      </a:solidFill>
                    </a:lnL>
                    <a:lnR w="12700">
                      <a:solidFill>
                        <a:srgbClr val="363636"/>
                      </a:solidFill>
                    </a:lnR>
                    <a:lnT w="12700">
                      <a:solidFill>
                        <a:srgbClr val="363636"/>
                      </a:solidFill>
                    </a:lnT>
                    <a:lnB w="12700">
                      <a:solidFill>
                        <a:srgbClr val="363636"/>
                      </a:solidFill>
                    </a:lnB>
                    <a:solidFill>
                      <a:srgbClr val="E6E7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lnSpc>
                          <a:spcPct val="115000"/>
                        </a:lnSpc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3.25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363636"/>
                      </a:solidFill>
                    </a:lnL>
                    <a:lnR w="12700">
                      <a:solidFill>
                        <a:srgbClr val="363636"/>
                      </a:solidFill>
                    </a:lnR>
                    <a:lnT w="12700">
                      <a:solidFill>
                        <a:srgbClr val="363636"/>
                      </a:solidFill>
                    </a:lnT>
                    <a:lnB w="12700">
                      <a:solidFill>
                        <a:srgbClr val="363636"/>
                      </a:solidFill>
                    </a:lnB>
                    <a:solidFill>
                      <a:srgbClr val="E6E7EF"/>
                    </a:solidFill>
                  </a:tcPr>
                </a:tc>
              </a:tr>
              <a:tr h="1106922">
                <a:tc>
                  <a:txBody>
                    <a:bodyPr/>
                    <a:lstStyle/>
                    <a:p>
                      <a:pPr algn="l" defTabSz="1300480">
                        <a:lnSpc>
                          <a:spcPct val="115000"/>
                        </a:lnSpc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29) Changer de voie de circulation quand il y a du trafic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363636"/>
                      </a:solidFill>
                    </a:lnL>
                    <a:lnR w="12700">
                      <a:solidFill>
                        <a:srgbClr val="363636"/>
                      </a:solidFill>
                    </a:lnR>
                    <a:lnT w="12700">
                      <a:solidFill>
                        <a:srgbClr val="363636"/>
                      </a:solidFill>
                    </a:lnT>
                    <a:lnB w="12700">
                      <a:solidFill>
                        <a:srgbClr val="363636"/>
                      </a:solidFill>
                    </a:lnB>
                    <a:solidFill>
                      <a:srgbClr val="E6E7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lnSpc>
                          <a:spcPct val="115000"/>
                        </a:lnSpc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3.36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363636"/>
                      </a:solidFill>
                    </a:lnL>
                    <a:lnR w="12700">
                      <a:solidFill>
                        <a:srgbClr val="363636"/>
                      </a:solidFill>
                    </a:lnR>
                    <a:lnT w="12700">
                      <a:solidFill>
                        <a:srgbClr val="363636"/>
                      </a:solidFill>
                    </a:lnT>
                    <a:lnB w="12700">
                      <a:solidFill>
                        <a:srgbClr val="363636"/>
                      </a:solidFill>
                    </a:lnB>
                    <a:solidFill>
                      <a:srgbClr val="E6E7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lnSpc>
                          <a:spcPct val="115000"/>
                        </a:lnSpc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9) Je ne me sens pas à l’aise en rue étroite, quand les voitures ont à peine la place de me doubler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363636"/>
                      </a:solidFill>
                    </a:lnL>
                    <a:lnR w="12700">
                      <a:solidFill>
                        <a:srgbClr val="363636"/>
                      </a:solidFill>
                    </a:lnR>
                    <a:lnT w="12700">
                      <a:solidFill>
                        <a:srgbClr val="363636"/>
                      </a:solidFill>
                    </a:lnT>
                    <a:lnB w="12700">
                      <a:solidFill>
                        <a:srgbClr val="363636"/>
                      </a:solidFill>
                    </a:lnB>
                    <a:solidFill>
                      <a:srgbClr val="E6E7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lnSpc>
                          <a:spcPct val="115000"/>
                        </a:lnSpc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3.57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363636"/>
                      </a:solidFill>
                    </a:lnL>
                    <a:lnR w="12700">
                      <a:solidFill>
                        <a:srgbClr val="363636"/>
                      </a:solidFill>
                    </a:lnR>
                    <a:lnT w="12700">
                      <a:solidFill>
                        <a:srgbClr val="363636"/>
                      </a:solidFill>
                    </a:lnT>
                    <a:lnB w="12700">
                      <a:solidFill>
                        <a:srgbClr val="363636"/>
                      </a:solidFill>
                    </a:lnB>
                    <a:solidFill>
                      <a:srgbClr val="E6E7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lnSpc>
                          <a:spcPct val="115000"/>
                        </a:lnSpc>
                        <a:defRPr sz="14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363636"/>
                      </a:solidFill>
                    </a:lnL>
                    <a:lnR w="12700">
                      <a:solidFill>
                        <a:srgbClr val="363636"/>
                      </a:solidFill>
                    </a:lnR>
                    <a:lnT w="12700">
                      <a:solidFill>
                        <a:srgbClr val="363636"/>
                      </a:solidFill>
                    </a:lnT>
                    <a:lnB w="12700">
                      <a:solidFill>
                        <a:srgbClr val="363636"/>
                      </a:solidFill>
                    </a:lnB>
                    <a:solidFill>
                      <a:srgbClr val="E6E7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lnSpc>
                          <a:spcPct val="115000"/>
                        </a:lnSpc>
                        <a:defRPr sz="14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363636"/>
                      </a:solidFill>
                    </a:lnL>
                    <a:lnR w="12700">
                      <a:solidFill>
                        <a:srgbClr val="363636"/>
                      </a:solidFill>
                    </a:lnR>
                    <a:lnT w="12700">
                      <a:solidFill>
                        <a:srgbClr val="363636"/>
                      </a:solidFill>
                    </a:lnT>
                    <a:lnB w="12700">
                      <a:solidFill>
                        <a:srgbClr val="363636"/>
                      </a:solidFill>
                    </a:lnB>
                    <a:solidFill>
                      <a:srgbClr val="E6E7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lnSpc>
                          <a:spcPct val="115000"/>
                        </a:lnSpc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3) J’évite les endroits qui comportent des situations que je n’arrive pas à maîtriser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363636"/>
                      </a:solidFill>
                    </a:lnL>
                    <a:lnR w="12700">
                      <a:solidFill>
                        <a:srgbClr val="363636"/>
                      </a:solidFill>
                    </a:lnR>
                    <a:lnT w="12700">
                      <a:solidFill>
                        <a:srgbClr val="363636"/>
                      </a:solidFill>
                    </a:lnT>
                    <a:lnB w="12700">
                      <a:solidFill>
                        <a:srgbClr val="363636"/>
                      </a:solidFill>
                    </a:lnB>
                    <a:solidFill>
                      <a:srgbClr val="E6E7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lnSpc>
                          <a:spcPct val="115000"/>
                        </a:lnSpc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3.22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363636"/>
                      </a:solidFill>
                    </a:lnL>
                    <a:lnR w="12700">
                      <a:solidFill>
                        <a:srgbClr val="363636"/>
                      </a:solidFill>
                    </a:lnR>
                    <a:lnT w="12700">
                      <a:solidFill>
                        <a:srgbClr val="363636"/>
                      </a:solidFill>
                    </a:lnT>
                    <a:lnB w="12700">
                      <a:solidFill>
                        <a:srgbClr val="363636"/>
                      </a:solidFill>
                    </a:lnB>
                    <a:solidFill>
                      <a:srgbClr val="E6E7EF"/>
                    </a:solidFill>
                  </a:tcPr>
                </a:tc>
              </a:tr>
              <a:tr h="1106922">
                <a:tc>
                  <a:txBody>
                    <a:bodyPr/>
                    <a:lstStyle/>
                    <a:p>
                      <a:pPr algn="l" defTabSz="1300480">
                        <a:lnSpc>
                          <a:spcPct val="115000"/>
                        </a:lnSpc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24) Anticiper les comportements des véhicules motorisés légers (automobile, moto, etc.)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363636"/>
                      </a:solidFill>
                    </a:lnL>
                    <a:lnR w="12700">
                      <a:solidFill>
                        <a:srgbClr val="363636"/>
                      </a:solidFill>
                    </a:lnR>
                    <a:lnT w="12700">
                      <a:solidFill>
                        <a:srgbClr val="363636"/>
                      </a:solidFill>
                    </a:lnT>
                    <a:lnB w="12700">
                      <a:solidFill>
                        <a:srgbClr val="363636"/>
                      </a:solidFill>
                    </a:lnB>
                    <a:solidFill>
                      <a:srgbClr val="E6E7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lnSpc>
                          <a:spcPct val="115000"/>
                        </a:lnSpc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3.19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363636"/>
                      </a:solidFill>
                    </a:lnL>
                    <a:lnR w="12700">
                      <a:solidFill>
                        <a:srgbClr val="363636"/>
                      </a:solidFill>
                    </a:lnR>
                    <a:lnT w="12700">
                      <a:solidFill>
                        <a:srgbClr val="363636"/>
                      </a:solidFill>
                    </a:lnT>
                    <a:lnB w="12700">
                      <a:solidFill>
                        <a:srgbClr val="363636"/>
                      </a:solidFill>
                    </a:lnB>
                    <a:solidFill>
                      <a:srgbClr val="E6E7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lnSpc>
                          <a:spcPct val="115000"/>
                        </a:lnSpc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8) Je me sens mal à l’aise lorsqu’il y a trop de véhicules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363636"/>
                      </a:solidFill>
                    </a:lnL>
                    <a:lnR w="12700">
                      <a:solidFill>
                        <a:srgbClr val="363636"/>
                      </a:solidFill>
                    </a:lnR>
                    <a:lnT w="12700">
                      <a:solidFill>
                        <a:srgbClr val="363636"/>
                      </a:solidFill>
                    </a:lnT>
                    <a:lnB w="12700">
                      <a:solidFill>
                        <a:srgbClr val="363636"/>
                      </a:solidFill>
                    </a:lnB>
                    <a:solidFill>
                      <a:srgbClr val="E6E7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lnSpc>
                          <a:spcPct val="115000"/>
                        </a:lnSpc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3.45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363636"/>
                      </a:solidFill>
                    </a:lnL>
                    <a:lnR w="12700">
                      <a:solidFill>
                        <a:srgbClr val="363636"/>
                      </a:solidFill>
                    </a:lnR>
                    <a:lnT w="12700">
                      <a:solidFill>
                        <a:srgbClr val="363636"/>
                      </a:solidFill>
                    </a:lnT>
                    <a:lnB w="12700">
                      <a:solidFill>
                        <a:srgbClr val="363636"/>
                      </a:solidFill>
                    </a:lnB>
                    <a:solidFill>
                      <a:srgbClr val="E6E7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lnSpc>
                          <a:spcPct val="115000"/>
                        </a:lnSpc>
                        <a:defRPr sz="14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363636"/>
                      </a:solidFill>
                    </a:lnL>
                    <a:lnR w="12700">
                      <a:solidFill>
                        <a:srgbClr val="363636"/>
                      </a:solidFill>
                    </a:lnR>
                    <a:lnT w="12700">
                      <a:solidFill>
                        <a:srgbClr val="363636"/>
                      </a:solidFill>
                    </a:lnT>
                    <a:lnB w="12700">
                      <a:solidFill>
                        <a:srgbClr val="363636"/>
                      </a:solidFill>
                    </a:lnB>
                    <a:solidFill>
                      <a:srgbClr val="E6E7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lnSpc>
                          <a:spcPct val="115000"/>
                        </a:lnSpc>
                        <a:defRPr sz="14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363636"/>
                      </a:solidFill>
                    </a:lnL>
                    <a:lnR w="12700">
                      <a:solidFill>
                        <a:srgbClr val="363636"/>
                      </a:solidFill>
                    </a:lnR>
                    <a:lnT w="12700">
                      <a:solidFill>
                        <a:srgbClr val="363636"/>
                      </a:solidFill>
                    </a:lnT>
                    <a:lnB w="12700">
                      <a:solidFill>
                        <a:srgbClr val="363636"/>
                      </a:solidFill>
                    </a:lnB>
                    <a:solidFill>
                      <a:srgbClr val="E6E7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lnSpc>
                          <a:spcPct val="115000"/>
                        </a:lnSpc>
                      </a:pPr>
                      <a:r>
                        <a:rPr i="1" sz="1400">
                          <a:solidFill>
                            <a:srgbClr val="86868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12) Je reste sur la droite de ma voie, je rase les voitures garées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363636"/>
                      </a:solidFill>
                    </a:lnL>
                    <a:lnR w="12700">
                      <a:solidFill>
                        <a:srgbClr val="363636"/>
                      </a:solidFill>
                    </a:lnR>
                    <a:lnT w="12700">
                      <a:solidFill>
                        <a:srgbClr val="363636"/>
                      </a:solidFill>
                    </a:lnT>
                    <a:lnB w="12700">
                      <a:solidFill>
                        <a:srgbClr val="363636"/>
                      </a:solidFill>
                    </a:lnB>
                    <a:solidFill>
                      <a:srgbClr val="E6E7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lnSpc>
                          <a:spcPct val="115000"/>
                        </a:lnSpc>
                      </a:pPr>
                      <a:r>
                        <a:rPr i="1" sz="1400">
                          <a:solidFill>
                            <a:srgbClr val="86868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3.06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363636"/>
                      </a:solidFill>
                    </a:lnL>
                    <a:lnR w="12700">
                      <a:solidFill>
                        <a:srgbClr val="363636"/>
                      </a:solidFill>
                    </a:lnR>
                    <a:lnT w="12700">
                      <a:solidFill>
                        <a:srgbClr val="363636"/>
                      </a:solidFill>
                    </a:lnT>
                    <a:lnB w="12700">
                      <a:solidFill>
                        <a:srgbClr val="363636"/>
                      </a:solidFill>
                    </a:lnB>
                    <a:solidFill>
                      <a:srgbClr val="E6E7EF"/>
                    </a:solidFill>
                  </a:tcPr>
                </a:tc>
              </a:tr>
              <a:tr h="1937113">
                <a:tc>
                  <a:txBody>
                    <a:bodyPr/>
                    <a:lstStyle/>
                    <a:p>
                      <a:pPr algn="l" defTabSz="1300480">
                        <a:lnSpc>
                          <a:spcPct val="115000"/>
                        </a:lnSpc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31) S’insérer dans le trafic (ex : lorsque ma piste cyclable débouche sur la chaussée, etc.)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363636"/>
                      </a:solidFill>
                    </a:lnL>
                    <a:lnR w="12700">
                      <a:solidFill>
                        <a:srgbClr val="363636"/>
                      </a:solidFill>
                    </a:lnR>
                    <a:lnT w="12700">
                      <a:solidFill>
                        <a:srgbClr val="363636"/>
                      </a:solidFill>
                    </a:lnT>
                    <a:lnB w="12700">
                      <a:solidFill>
                        <a:srgbClr val="363636"/>
                      </a:solidFill>
                    </a:lnB>
                    <a:solidFill>
                      <a:srgbClr val="E6E7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lnSpc>
                          <a:spcPct val="115000"/>
                        </a:lnSpc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3.17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363636"/>
                      </a:solidFill>
                    </a:lnL>
                    <a:lnR w="12700">
                      <a:solidFill>
                        <a:srgbClr val="363636"/>
                      </a:solidFill>
                    </a:lnR>
                    <a:lnT w="12700">
                      <a:solidFill>
                        <a:srgbClr val="363636"/>
                      </a:solidFill>
                    </a:lnT>
                    <a:lnB w="12700">
                      <a:solidFill>
                        <a:srgbClr val="363636"/>
                      </a:solidFill>
                    </a:lnB>
                    <a:solidFill>
                      <a:srgbClr val="E6E7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lnSpc>
                          <a:spcPct val="115000"/>
                        </a:lnSpc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11) Je ne me sens pas à l’aise quand je circule à contre-sens des voitures, dans une rue à sens unique pour les voitures mais double sens pour les cyclistes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363636"/>
                      </a:solidFill>
                    </a:lnL>
                    <a:lnR w="12700">
                      <a:solidFill>
                        <a:srgbClr val="363636"/>
                      </a:solidFill>
                    </a:lnR>
                    <a:lnT w="12700">
                      <a:solidFill>
                        <a:srgbClr val="363636"/>
                      </a:solidFill>
                    </a:lnT>
                    <a:lnB w="12700">
                      <a:solidFill>
                        <a:srgbClr val="363636"/>
                      </a:solidFill>
                    </a:lnB>
                    <a:solidFill>
                      <a:srgbClr val="E6E7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lnSpc>
                          <a:spcPct val="115000"/>
                        </a:lnSpc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3.37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363636"/>
                      </a:solidFill>
                    </a:lnL>
                    <a:lnR w="12700">
                      <a:solidFill>
                        <a:srgbClr val="363636"/>
                      </a:solidFill>
                    </a:lnR>
                    <a:lnT w="12700">
                      <a:solidFill>
                        <a:srgbClr val="363636"/>
                      </a:solidFill>
                    </a:lnT>
                    <a:lnB w="12700">
                      <a:solidFill>
                        <a:srgbClr val="363636"/>
                      </a:solidFill>
                    </a:lnB>
                    <a:solidFill>
                      <a:srgbClr val="E6E7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lnSpc>
                          <a:spcPct val="115000"/>
                        </a:lnSpc>
                        <a:defRPr sz="14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363636"/>
                      </a:solidFill>
                    </a:lnL>
                    <a:lnR w="12700">
                      <a:solidFill>
                        <a:srgbClr val="363636"/>
                      </a:solidFill>
                    </a:lnR>
                    <a:lnT w="12700">
                      <a:solidFill>
                        <a:srgbClr val="363636"/>
                      </a:solidFill>
                    </a:lnT>
                    <a:lnB w="12700">
                      <a:solidFill>
                        <a:srgbClr val="363636"/>
                      </a:solidFill>
                    </a:lnB>
                    <a:solidFill>
                      <a:srgbClr val="E6E7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lnSpc>
                          <a:spcPct val="115000"/>
                        </a:lnSpc>
                        <a:defRPr sz="14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363636"/>
                      </a:solidFill>
                    </a:lnL>
                    <a:lnR w="12700">
                      <a:solidFill>
                        <a:srgbClr val="363636"/>
                      </a:solidFill>
                    </a:lnR>
                    <a:lnT w="12700">
                      <a:solidFill>
                        <a:srgbClr val="363636"/>
                      </a:solidFill>
                    </a:lnT>
                    <a:lnB w="12700">
                      <a:solidFill>
                        <a:srgbClr val="363636"/>
                      </a:solidFill>
                    </a:lnB>
                    <a:solidFill>
                      <a:srgbClr val="E6E7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lnSpc>
                          <a:spcPct val="115000"/>
                        </a:lnSpc>
                      </a:pPr>
                      <a:r>
                        <a:rPr i="1" sz="1400">
                          <a:solidFill>
                            <a:srgbClr val="86868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8) Je choisis les heures où le trafic est faible pour prendre mon vélo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363636"/>
                      </a:solidFill>
                    </a:lnL>
                    <a:lnR w="12700">
                      <a:solidFill>
                        <a:srgbClr val="363636"/>
                      </a:solidFill>
                    </a:lnR>
                    <a:lnT w="12700">
                      <a:solidFill>
                        <a:srgbClr val="363636"/>
                      </a:solidFill>
                    </a:lnT>
                    <a:lnB w="12700">
                      <a:solidFill>
                        <a:srgbClr val="363636"/>
                      </a:solidFill>
                    </a:lnB>
                    <a:solidFill>
                      <a:srgbClr val="E6E7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lnSpc>
                          <a:spcPct val="115000"/>
                        </a:lnSpc>
                      </a:pPr>
                      <a:r>
                        <a:rPr i="1" sz="1400">
                          <a:solidFill>
                            <a:srgbClr val="86868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3. 02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363636"/>
                      </a:solidFill>
                    </a:lnL>
                    <a:lnR w="12700">
                      <a:solidFill>
                        <a:srgbClr val="363636"/>
                      </a:solidFill>
                    </a:lnR>
                    <a:lnT w="12700">
                      <a:solidFill>
                        <a:srgbClr val="363636"/>
                      </a:solidFill>
                    </a:lnT>
                    <a:lnB w="12700">
                      <a:solidFill>
                        <a:srgbClr val="363636"/>
                      </a:solidFill>
                    </a:lnB>
                    <a:solidFill>
                      <a:srgbClr val="E6E7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pPr/>
            <a:r>
              <a:t>Partie 1 : Résultats du questionnaire</a:t>
            </a:r>
          </a:p>
        </p:txBody>
      </p:sp>
      <p:sp>
        <p:nvSpPr>
          <p:cNvPr id="255" name="Shape 255"/>
          <p:cNvSpPr/>
          <p:nvPr/>
        </p:nvSpPr>
        <p:spPr>
          <a:xfrm>
            <a:off x="767644" y="2009421"/>
            <a:ext cx="8089620" cy="5774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algn="l" defTabSz="1300480">
              <a:defRPr sz="380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Difficultés les plus importantes</a:t>
            </a:r>
            <a:endParaRPr sz="4400">
              <a:solidFill>
                <a:srgbClr val="1F497D"/>
              </a:solidFill>
            </a:endParaRPr>
          </a:p>
          <a:p>
            <a:pPr algn="l" defTabSz="1300480">
              <a:buSzPct val="100000"/>
              <a:buFont typeface="Arial"/>
              <a:buChar char="•"/>
              <a:defRPr b="1" sz="2800"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1300480">
              <a:buSzPct val="1000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  <a:r>
              <a:rPr>
                <a:latin typeface="Calibri"/>
                <a:ea typeface="Calibri"/>
                <a:cs typeface="Calibri"/>
                <a:sym typeface="Calibri"/>
              </a:rPr>
              <a:t>Interagir avec des véhicules lourds (bus, camion, etc.) en circulation</a:t>
            </a:r>
            <a:endParaRPr sz="4400">
              <a:solidFill>
                <a:srgbClr val="1F497D"/>
              </a:solidFill>
            </a:endParaRPr>
          </a:p>
          <a:p>
            <a:pPr algn="l" defTabSz="1300480"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 Anticiper les comportements des véhicules lourds (bus, camion, etc.)</a:t>
            </a:r>
            <a:endParaRPr sz="4400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defTabSz="1300480"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 Changer de voie de circulation quand il y a du trafic</a:t>
            </a:r>
            <a:endParaRPr sz="4400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defTabSz="1300480"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 Anticiper les comportements des véhicules motorisés légers (automobile, moto, etc.)</a:t>
            </a:r>
            <a:endParaRPr sz="4400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defTabSz="1300480"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 S’insérer dans le trafic (ex : lorsque ma piste cyclable débouche sur la chaussée, etc.)</a:t>
            </a:r>
            <a:endParaRPr sz="4400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image6.jpg" descr="C:\Users\Chaurand\Documents\projets\projet vélo dgitm\photos pr quest\photos mini\voit tag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69777" y="6516792"/>
            <a:ext cx="2458722" cy="2456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image7.jpg" descr="C:\Users\Chaurand\Documents\projets\projet vélo dgitm\photos pr quest\bus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69777" y="1793521"/>
            <a:ext cx="2458722" cy="3370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image8.jpg" descr="C:\Users\Chaurand\Documents\projets\projet vélo dgitm\photos pr quest\amenagements mini\voie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369777" y="4353841"/>
            <a:ext cx="2438401" cy="24113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pPr/>
            <a:r>
              <a:t>Partie 1 : Résultats du questionnaire </a:t>
            </a:r>
          </a:p>
        </p:txBody>
      </p:sp>
      <p:sp>
        <p:nvSpPr>
          <p:cNvPr id="261" name="Shape 261"/>
          <p:cNvSpPr/>
          <p:nvPr/>
        </p:nvSpPr>
        <p:spPr>
          <a:xfrm>
            <a:off x="767644" y="2009421"/>
            <a:ext cx="8633744" cy="618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algn="l" defTabSz="1300480">
              <a:defRPr sz="380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Appréhensions les plus importantes</a:t>
            </a:r>
            <a:endParaRPr sz="4400">
              <a:solidFill>
                <a:srgbClr val="1F497D"/>
              </a:solidFill>
            </a:endParaRPr>
          </a:p>
          <a:p>
            <a:pPr algn="l" defTabSz="1300480"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1300480">
              <a:buSzPct val="1000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  <a:r>
              <a:rPr>
                <a:latin typeface="Calibri"/>
                <a:ea typeface="Calibri"/>
                <a:cs typeface="Calibri"/>
                <a:sym typeface="Calibri"/>
              </a:rPr>
              <a:t>Je me sens mal à l’aise lorsque les véhicules roulent trop vite</a:t>
            </a:r>
            <a:endParaRPr sz="4400">
              <a:solidFill>
                <a:srgbClr val="1F497D"/>
              </a:solidFill>
            </a:endParaRPr>
          </a:p>
          <a:p>
            <a:pPr algn="l" defTabSz="1300480"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 Le comportement des autres usagers peut présenter un danger pour moi</a:t>
            </a:r>
            <a:endParaRPr sz="4400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defTabSz="1300480"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 Je ne me sens pas à l’aise en rue étroite, quand les voitures ont à peine la place de me doubler</a:t>
            </a:r>
            <a:endParaRPr sz="4400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defTabSz="1300480"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 Je me sens mal à l’aise lorsqu’il y a trop de véhicules</a:t>
            </a:r>
            <a:endParaRPr sz="4400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defTabSz="1300480"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 Je ne me sens pas à l’aise quand je circule à contre-sens des voitures, dans une rue à sens unique pour les voitures mais double sens pour les cyclistes</a:t>
            </a:r>
            <a:endParaRPr sz="4400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image9.jpg" descr="C:\Users\Chaurand\Documents\projets\projet vélo dgitm\photos pr quest\dbsens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75236" y="1907822"/>
            <a:ext cx="2142631" cy="3727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image10.jpg" descr="C:\Users\Chaurand\Documents\projets\projet vélo dgitm\photos pr quest\carrefour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68179" y="5183857"/>
            <a:ext cx="2623539" cy="26257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pPr/>
            <a:r>
              <a:t>Partie 1 : Focus groups</a:t>
            </a:r>
          </a:p>
        </p:txBody>
      </p:sp>
      <p:pic>
        <p:nvPicPr>
          <p:cNvPr id="266" name="image11.png"/>
          <p:cNvPicPr>
            <a:picLocks noChangeAspect="1"/>
          </p:cNvPicPr>
          <p:nvPr/>
        </p:nvPicPr>
        <p:blipFill>
          <a:blip r:embed="rId2">
            <a:extLst/>
          </a:blip>
          <a:srcRect l="58556" t="23584" r="7368" b="8822"/>
          <a:stretch>
            <a:fillRect/>
          </a:stretch>
        </p:blipFill>
        <p:spPr>
          <a:xfrm rot="10800000">
            <a:off x="1054458" y="2034780"/>
            <a:ext cx="10895885" cy="5952543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>
            <p:ph type="title"/>
          </p:nvPr>
        </p:nvSpPr>
        <p:spPr>
          <a:xfrm>
            <a:off x="356728" y="390596"/>
            <a:ext cx="12291344" cy="1625601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pPr/>
            <a:r>
              <a:t>Partie 2 : Des guides d’apprentissage</a:t>
            </a:r>
          </a:p>
        </p:txBody>
      </p:sp>
      <p:sp>
        <p:nvSpPr>
          <p:cNvPr id="269" name="Shape 269"/>
          <p:cNvSpPr/>
          <p:nvPr>
            <p:ph type="body" idx="1"/>
          </p:nvPr>
        </p:nvSpPr>
        <p:spPr>
          <a:xfrm>
            <a:off x="650239" y="2111022"/>
            <a:ext cx="11704322" cy="665818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900"/>
              </a:spcBef>
              <a:defRPr sz="3800">
                <a:solidFill>
                  <a:srgbClr val="000000"/>
                </a:solidFill>
              </a:defRPr>
            </a:pPr>
            <a:r>
              <a:t>Elaborer et évaluer des dispositifs d’apprentissage pour permettre aux cyclistes novices de surmonter leurs difficultés (peurs ou manque de savoir faire).</a:t>
            </a:r>
          </a:p>
          <a:p>
            <a:pPr>
              <a:lnSpc>
                <a:spcPct val="90000"/>
              </a:lnSpc>
              <a:buSzPct val="100000"/>
              <a:buFont typeface="Arial"/>
              <a:buChar char="•"/>
              <a:defRPr sz="3800"/>
            </a:pPr>
          </a:p>
          <a:p>
            <a:pPr lvl="1" indent="0" algn="l">
              <a:lnSpc>
                <a:spcPct val="80000"/>
              </a:lnSpc>
              <a:spcBef>
                <a:spcPts val="0"/>
              </a:spcBef>
              <a:buSzPct val="100000"/>
              <a:buFont typeface="Arial"/>
              <a:buChar char="•"/>
              <a:defRPr b="1" sz="3800">
                <a:solidFill>
                  <a:srgbClr val="4F81BD"/>
                </a:solidFill>
              </a:defRPr>
            </a:pPr>
            <a:r>
              <a:t> Méta-guide</a:t>
            </a:r>
            <a:r>
              <a:rPr b="0"/>
              <a:t> pour lever les appréhensions et difficultés de futurs cyclistes.</a:t>
            </a:r>
            <a:endParaRPr>
              <a:solidFill>
                <a:srgbClr val="888888"/>
              </a:solidFill>
            </a:endParaRPr>
          </a:p>
          <a:p>
            <a:pPr lvl="1" indent="0" algn="l">
              <a:lnSpc>
                <a:spcPct val="80000"/>
              </a:lnSpc>
              <a:spcBef>
                <a:spcPts val="0"/>
              </a:spcBef>
              <a:buSzPct val="100000"/>
              <a:buFont typeface="Arial"/>
              <a:buChar char="•"/>
              <a:defRPr sz="3800">
                <a:solidFill>
                  <a:srgbClr val="4F81BD"/>
                </a:solidFill>
              </a:defRPr>
            </a:pPr>
          </a:p>
          <a:p>
            <a:pPr lvl="1" indent="0" algn="l">
              <a:lnSpc>
                <a:spcPct val="80000"/>
              </a:lnSpc>
              <a:spcBef>
                <a:spcPts val="0"/>
              </a:spcBef>
              <a:buSzPct val="100000"/>
              <a:buFont typeface="Arial"/>
              <a:buChar char="•"/>
              <a:defRPr b="1" sz="3800">
                <a:solidFill>
                  <a:srgbClr val="4F81BD"/>
                </a:solidFill>
              </a:defRPr>
            </a:pPr>
            <a:r>
              <a:t> Guide interactif </a:t>
            </a:r>
            <a:r>
              <a:rPr b="0"/>
              <a:t>des « bonnes pratiques » à connaître pour se déplacer en ville.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