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256" r:id="rId2"/>
    <p:sldId id="412" r:id="rId3"/>
    <p:sldId id="403" r:id="rId4"/>
    <p:sldId id="398" r:id="rId5"/>
    <p:sldId id="404" r:id="rId6"/>
    <p:sldId id="413" r:id="rId7"/>
    <p:sldId id="405" r:id="rId8"/>
    <p:sldId id="423" r:id="rId9"/>
    <p:sldId id="424" r:id="rId10"/>
    <p:sldId id="425" r:id="rId11"/>
    <p:sldId id="416" r:id="rId12"/>
    <p:sldId id="426" r:id="rId13"/>
    <p:sldId id="420" r:id="rId14"/>
    <p:sldId id="427" r:id="rId15"/>
    <p:sldId id="418" r:id="rId16"/>
    <p:sldId id="419" r:id="rId17"/>
    <p:sldId id="428" r:id="rId18"/>
    <p:sldId id="421" r:id="rId19"/>
    <p:sldId id="401" r:id="rId20"/>
    <p:sldId id="422" r:id="rId21"/>
    <p:sldId id="333" r:id="rId22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P Mizzi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F8F8"/>
    <a:srgbClr val="000000"/>
    <a:srgbClr val="F2F2F2"/>
    <a:srgbClr val="DCE6F2"/>
    <a:srgbClr val="CAF0FE"/>
    <a:srgbClr val="ECFBFE"/>
    <a:srgbClr val="EAEAEA"/>
    <a:srgbClr val="003374"/>
    <a:srgbClr val="0081C2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1740" autoAdjust="0"/>
  </p:normalViewPr>
  <p:slideViewPr>
    <p:cSldViewPr>
      <p:cViewPr>
        <p:scale>
          <a:sx n="125" d="100"/>
          <a:sy n="125" d="100"/>
        </p:scale>
        <p:origin x="-114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20" y="-84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l&#233;ment\R&#233;sultats%20Statistiques\Graphique%20ext&#233;rieu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l&#233;ment\R&#233;sultats%20Statistiques\Gen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scatterChart>
        <c:scatterStyle val="lineMarker"/>
        <c:ser>
          <c:idx val="0"/>
          <c:order val="0"/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7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8.3469268561128379E-3"/>
                  <c:y val="-3.7136158849188444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1" baseline="0" dirty="0" smtClean="0">
                        <a:solidFill>
                          <a:schemeClr val="tx1"/>
                        </a:solidFill>
                        <a:latin typeface="Albany AMT" pitchFamily="34" charset="0"/>
                      </a:rPr>
                      <a:t>Pays-Bas</a:t>
                    </a:r>
                    <a:endParaRPr lang="en-US" sz="1100" b="1" i="1" baseline="0" dirty="0">
                      <a:solidFill>
                        <a:schemeClr val="tx1"/>
                      </a:solidFill>
                      <a:latin typeface="Albany AMT" pitchFamily="34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4.1733538912088891E-2"/>
                  <c:y val="-3.7136158849188444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1" baseline="0" dirty="0" err="1" smtClean="0">
                        <a:solidFill>
                          <a:schemeClr val="tx1"/>
                        </a:solidFill>
                        <a:latin typeface="Albany AMT" pitchFamily="34" charset="0"/>
                      </a:rPr>
                      <a:t>Danemark</a:t>
                    </a:r>
                    <a:endParaRPr lang="en-US" sz="11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3.338705020336611E-2"/>
                  <c:y val="-5.1062583931008841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1" baseline="0" dirty="0" err="1" smtClean="0">
                        <a:solidFill>
                          <a:schemeClr val="tx1"/>
                        </a:solidFill>
                        <a:latin typeface="Albany AMT" pitchFamily="34" charset="0"/>
                      </a:rPr>
                      <a:t>Allemagne</a:t>
                    </a:r>
                    <a:endParaRPr lang="en-US" sz="11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8.3469268561128379E-3"/>
                  <c:y val="4.6420198561485444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1" baseline="0" dirty="0" err="1" smtClean="0">
                        <a:solidFill>
                          <a:schemeClr val="tx1"/>
                        </a:solidFill>
                        <a:latin typeface="Albany AMT" pitchFamily="34" charset="0"/>
                      </a:rPr>
                      <a:t>Suède</a:t>
                    </a:r>
                    <a:endParaRPr lang="en-US" sz="11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0.14745894230343753"/>
                  <c:y val="-3.7136158849188444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1" baseline="0" dirty="0" err="1" smtClean="0">
                        <a:solidFill>
                          <a:schemeClr val="tx1"/>
                        </a:solidFill>
                        <a:latin typeface="Albany AMT" pitchFamily="34" charset="0"/>
                      </a:rPr>
                      <a:t>F</a:t>
                    </a:r>
                    <a:r>
                      <a:rPr lang="en-US" dirty="0" err="1" smtClean="0"/>
                      <a:t>inlande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0"/>
                  <c:y val="-2.3210099280742781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1" baseline="0" dirty="0" smtClean="0">
                        <a:solidFill>
                          <a:schemeClr val="tx1"/>
                        </a:solidFill>
                        <a:latin typeface="Albany AMT" pitchFamily="34" charset="0"/>
                      </a:rPr>
                      <a:t>GB</a:t>
                    </a:r>
                    <a:endParaRPr lang="en-US" sz="1100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8.3467077824177591E-3"/>
                  <c:y val="1.3926059568445706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1" baseline="0" dirty="0" smtClean="0">
                        <a:solidFill>
                          <a:schemeClr val="tx1"/>
                        </a:solidFill>
                        <a:latin typeface="Albany AMT" pitchFamily="34" charset="0"/>
                      </a:rPr>
                      <a:t>N</a:t>
                    </a:r>
                    <a:r>
                      <a:rPr lang="en-US" sz="953" b="1" i="1" baseline="0" dirty="0" smtClean="0">
                        <a:solidFill>
                          <a:schemeClr val="tx1"/>
                        </a:solidFill>
                        <a:latin typeface="Albany AMT" pitchFamily="34" charset="0"/>
                      </a:rPr>
                      <a:t>Z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-1.112894370989034E-2"/>
                  <c:y val="5.106221841763413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1" baseline="0" dirty="0" err="1" smtClean="0">
                        <a:solidFill>
                          <a:schemeClr val="tx1"/>
                        </a:solidFill>
                        <a:latin typeface="Albany AMT" pitchFamily="34" charset="0"/>
                      </a:rPr>
                      <a:t>I</a:t>
                    </a:r>
                    <a:r>
                      <a:rPr lang="en-US" dirty="0" err="1" smtClean="0"/>
                      <a:t>rlande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-9.1813785606595241E-2"/>
                  <c:y val="-5.106221841763413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1" baseline="0">
                        <a:solidFill>
                          <a:schemeClr val="tx1"/>
                        </a:solidFill>
                        <a:latin typeface="Albany AMT" pitchFamily="34" charset="0"/>
                      </a:rPr>
                      <a:t>C</a:t>
                    </a:r>
                    <a:r>
                      <a:rPr lang="en-US"/>
                      <a:t>anada</a:t>
                    </a:r>
                  </a:p>
                </c:rich>
              </c:tx>
              <c:showVal val="1"/>
            </c:dLbl>
            <c:dLbl>
              <c:idx val="9"/>
              <c:layout>
                <c:manualLayout>
                  <c:x val="-0.1029427293164857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1" baseline="0" dirty="0" smtClean="0">
                        <a:solidFill>
                          <a:schemeClr val="tx1"/>
                        </a:solidFill>
                        <a:latin typeface="Albany AMT" pitchFamily="34" charset="0"/>
                      </a:rPr>
                      <a:t>USA</a:t>
                    </a:r>
                    <a:endParaRPr lang="en-US" sz="1100" dirty="0"/>
                  </a:p>
                </c:rich>
              </c:tx>
              <c:showVal val="1"/>
            </c:dLbl>
            <c:dLbl>
              <c:idx val="10"/>
              <c:layout>
                <c:manualLayout>
                  <c:x val="-4.7298010767033973E-2"/>
                  <c:y val="7.427231769837693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1" baseline="0" dirty="0" err="1" smtClean="0">
                        <a:solidFill>
                          <a:schemeClr val="tx1"/>
                        </a:solidFill>
                        <a:latin typeface="Albany AMT" pitchFamily="34" charset="0"/>
                      </a:rPr>
                      <a:t>A</a:t>
                    </a:r>
                    <a:r>
                      <a:rPr lang="en-US" dirty="0" err="1" smtClean="0"/>
                      <a:t>ustralie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layout>
                <c:manualLayout>
                  <c:x val="2.7822359274725893E-3"/>
                  <c:y val="-4.2551357124453372E-17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F</a:t>
                    </a:r>
                    <a:r>
                      <a:rPr lang="en-US" dirty="0"/>
                      <a:t>rance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 b="1" i="1" baseline="0">
                    <a:solidFill>
                      <a:schemeClr val="tx1"/>
                    </a:solidFill>
                    <a:latin typeface="Albany AMT" pitchFamily="34" charset="0"/>
                  </a:defRPr>
                </a:pPr>
                <a:endParaRPr lang="fr-FR"/>
              </a:p>
            </c:txPr>
            <c:showVal val="1"/>
          </c:dLbls>
          <c:xVal>
            <c:numRef>
              <c:f>Genre!$B$11:$B$22</c:f>
              <c:numCache>
                <c:formatCode>0.00%</c:formatCode>
                <c:ptCount val="12"/>
                <c:pt idx="0">
                  <c:v>0.26</c:v>
                </c:pt>
                <c:pt idx="1">
                  <c:v>0.18000000000000005</c:v>
                </c:pt>
                <c:pt idx="2">
                  <c:v>0.1</c:v>
                </c:pt>
                <c:pt idx="3">
                  <c:v>0.1</c:v>
                </c:pt>
                <c:pt idx="4">
                  <c:v>9.0000000000000038E-2</c:v>
                </c:pt>
                <c:pt idx="5">
                  <c:v>2.5000000000000008E-2</c:v>
                </c:pt>
                <c:pt idx="6">
                  <c:v>2.4799999999999999E-2</c:v>
                </c:pt>
                <c:pt idx="7">
                  <c:v>2.2000000000000006E-2</c:v>
                </c:pt>
                <c:pt idx="8">
                  <c:v>1.0000000000000004E-2</c:v>
                </c:pt>
                <c:pt idx="9">
                  <c:v>9.0000000000000063E-3</c:v>
                </c:pt>
                <c:pt idx="10">
                  <c:v>9.0000000000000063E-3</c:v>
                </c:pt>
                <c:pt idx="11">
                  <c:v>2.7000000000000017E-2</c:v>
                </c:pt>
              </c:numCache>
            </c:numRef>
          </c:xVal>
          <c:yVal>
            <c:numRef>
              <c:f>Genre!$C$11:$C$22</c:f>
              <c:numCache>
                <c:formatCode>0.00%</c:formatCode>
                <c:ptCount val="12"/>
                <c:pt idx="0">
                  <c:v>0.55000000000000004</c:v>
                </c:pt>
                <c:pt idx="1">
                  <c:v>0.54</c:v>
                </c:pt>
                <c:pt idx="2">
                  <c:v>0.4900000000000001</c:v>
                </c:pt>
                <c:pt idx="3">
                  <c:v>0.47000000000000008</c:v>
                </c:pt>
                <c:pt idx="4">
                  <c:v>0.5</c:v>
                </c:pt>
                <c:pt idx="5">
                  <c:v>0.27</c:v>
                </c:pt>
                <c:pt idx="6">
                  <c:v>0.25</c:v>
                </c:pt>
                <c:pt idx="7">
                  <c:v>0.23</c:v>
                </c:pt>
                <c:pt idx="8">
                  <c:v>0.3000000000000001</c:v>
                </c:pt>
                <c:pt idx="9">
                  <c:v>0.25</c:v>
                </c:pt>
                <c:pt idx="10">
                  <c:v>0.21000000000000005</c:v>
                </c:pt>
                <c:pt idx="11">
                  <c:v>0.36500000000000016</c:v>
                </c:pt>
              </c:numCache>
            </c:numRef>
          </c:yVal>
        </c:ser>
        <c:axId val="85689088"/>
        <c:axId val="85691008"/>
      </c:scatterChart>
      <c:valAx>
        <c:axId val="856890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sz="1000" b="1" cap="small" baseline="0" dirty="0" smtClean="0">
                    <a:latin typeface="Albany AMT" pitchFamily="34" charset="0"/>
                    <a:cs typeface="Albany AMT" pitchFamily="34" charset="0"/>
                  </a:rPr>
                  <a:t>Part modale du vélo</a:t>
                </a:r>
                <a:endParaRPr lang="fr-FR" sz="1000" b="1" cap="small" baseline="0" dirty="0">
                  <a:latin typeface="Albany AMT" pitchFamily="34" charset="0"/>
                  <a:cs typeface="Albany AMT" pitchFamily="34" charset="0"/>
                </a:endParaRPr>
              </a:p>
            </c:rich>
          </c:tx>
          <c:layout>
            <c:manualLayout>
              <c:xMode val="edge"/>
              <c:yMode val="edge"/>
              <c:x val="0.41314356414028158"/>
              <c:y val="0.9301330394071663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85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fr-FR"/>
          </a:p>
        </c:txPr>
        <c:crossAx val="85691008"/>
        <c:crosses val="autoZero"/>
        <c:crossBetween val="midCat"/>
      </c:valAx>
      <c:valAx>
        <c:axId val="85691008"/>
        <c:scaling>
          <c:orientation val="minMax"/>
        </c:scaling>
        <c:axPos val="l"/>
        <c:majorGridlines>
          <c:spPr>
            <a:ln>
              <a:solidFill>
                <a:prstClr val="black">
                  <a:alpha val="23000"/>
                </a:prst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FR" sz="1000" b="1" i="0" cap="small" baseline="0" dirty="0" smtClean="0"/>
                  <a:t>Pourcentage de femmes</a:t>
                </a:r>
                <a:endParaRPr lang="fr-FR" sz="1000" baseline="0" dirty="0"/>
              </a:p>
            </c:rich>
          </c:tx>
          <c:layout>
            <c:manualLayout>
              <c:xMode val="edge"/>
              <c:yMode val="edge"/>
              <c:x val="1.7961148001799303E-2"/>
              <c:y val="0.29433293984521941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sz="850" b="1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fr-FR"/>
          </a:p>
        </c:txPr>
        <c:crossAx val="85689088"/>
        <c:crosses val="autoZero"/>
        <c:crossBetween val="midCat"/>
        <c:minorUnit val="5.0000000000000017E-2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1730779298004942"/>
          <c:y val="8.1389831908663335E-2"/>
          <c:w val="0.61369552243482983"/>
          <c:h val="0.75465497012044536"/>
        </c:manualLayout>
      </c:layout>
      <c:scatterChart>
        <c:scatterStyle val="lineMarker"/>
        <c:ser>
          <c:idx val="0"/>
          <c:order val="0"/>
          <c:tx>
            <c:strRef>
              <c:f>'Femme ZIAU'!$B$33</c:f>
              <c:strCache>
                <c:ptCount val="1"/>
                <c:pt idx="0">
                  <c:v>Île-de-France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  <a:prstDash val="sysDash"/>
              <a:tailEnd type="non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4"/>
            <c:spPr>
              <a:ln>
                <a:solidFill>
                  <a:schemeClr val="tx2">
                    <a:lumMod val="75000"/>
                  </a:schemeClr>
                </a:solidFill>
                <a:prstDash val="sysDash"/>
                <a:tailEnd type="arrow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"/>
                  <c:y val="2.1266785969056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1976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4.2617964512323171E-3"/>
                  <c:y val="-2.83557146254087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1983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0562857102046653E-2"/>
                  <c:y val="2.83557146254087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1991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8.5235929024646342E-3"/>
                  <c:y val="4.60780362662890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2001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1.2785389353696891E-2"/>
                  <c:y val="3.1900178953584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2010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 b="1" i="1" cap="none" baseline="0">
                    <a:latin typeface="Albany AMT" pitchFamily="34" charset="0"/>
                  </a:defRPr>
                </a:pPr>
                <a:endParaRPr lang="fr-FR"/>
              </a:p>
            </c:txPr>
            <c:showVal val="1"/>
          </c:dLbls>
          <c:xVal>
            <c:numRef>
              <c:f>'Femme ZIAU'!$B$35:$B$39</c:f>
              <c:numCache>
                <c:formatCode>0.00%</c:formatCode>
                <c:ptCount val="5"/>
                <c:pt idx="0">
                  <c:v>1.9599999999999999E-2</c:v>
                </c:pt>
                <c:pt idx="1">
                  <c:v>1.3700000000000018E-2</c:v>
                </c:pt>
                <c:pt idx="2">
                  <c:v>8.3000000000000088E-3</c:v>
                </c:pt>
                <c:pt idx="3">
                  <c:v>8.6000000000000087E-3</c:v>
                </c:pt>
                <c:pt idx="4">
                  <c:v>1.5900000000000001E-2</c:v>
                </c:pt>
              </c:numCache>
            </c:numRef>
          </c:xVal>
          <c:yVal>
            <c:numRef>
              <c:f>'Femme ZIAU'!$C$35:$C$39</c:f>
              <c:numCache>
                <c:formatCode>0.00%</c:formatCode>
                <c:ptCount val="5"/>
                <c:pt idx="0">
                  <c:v>0.39880000000000054</c:v>
                </c:pt>
                <c:pt idx="1">
                  <c:v>0.42510000000000026</c:v>
                </c:pt>
                <c:pt idx="2">
                  <c:v>0.37650000000000028</c:v>
                </c:pt>
                <c:pt idx="3">
                  <c:v>0.29640000000000027</c:v>
                </c:pt>
                <c:pt idx="4">
                  <c:v>0.39570000000000027</c:v>
                </c:pt>
              </c:numCache>
            </c:numRef>
          </c:yVal>
        </c:ser>
        <c:ser>
          <c:idx val="1"/>
          <c:order val="1"/>
          <c:tx>
            <c:v>Cœur d'agglomération</c:v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  <a:tailEnd type="non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4"/>
            <c:marker>
              <c:symbol val="none"/>
            </c:marker>
            <c:spPr>
              <a:ln>
                <a:solidFill>
                  <a:schemeClr val="tx2">
                    <a:lumMod val="40000"/>
                    <a:lumOff val="60000"/>
                  </a:schemeClr>
                </a:solidFill>
                <a:tailEnd type="arrow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2.1308982256160783E-3"/>
                  <c:y val="3.5444643281761015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i="1" baseline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Albany AMT" pitchFamily="34" charset="0"/>
                      </a:rPr>
                      <a:t>1</a:t>
                    </a:r>
                    <a:r>
                      <a:rPr lang="en-US"/>
                      <a:t>976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5.9665150317252155E-2"/>
                  <c:y val="-2.8355714625408732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i="1" baseline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Albany AMT" pitchFamily="34" charset="0"/>
                      </a:rPr>
                      <a:t>1</a:t>
                    </a:r>
                    <a:r>
                      <a:rPr lang="en-US"/>
                      <a:t>983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8.7366827250262208E-2"/>
                  <c:y val="-2.4811250297232607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i="1" baseline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Albany AMT" pitchFamily="34" charset="0"/>
                      </a:rPr>
                      <a:t>1</a:t>
                    </a:r>
                    <a:r>
                      <a:rPr lang="en-US"/>
                      <a:t>991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8.3105030799030352E-2"/>
                  <c:y val="-4.2533571938113517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i="1" baseline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Albany AMT" pitchFamily="34" charset="0"/>
                      </a:rPr>
                      <a:t>2</a:t>
                    </a:r>
                    <a:r>
                      <a:rPr lang="en-US"/>
                      <a:t>001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2.9832575158626209E-2"/>
                  <c:y val="8.1522679548050578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i="1" baseline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Albany AMT" pitchFamily="34" charset="0"/>
                      </a:rPr>
                      <a:t>2</a:t>
                    </a:r>
                    <a:r>
                      <a:rPr lang="en-US"/>
                      <a:t>010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 b="1" i="1" baseline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Albany AMT" pitchFamily="34" charset="0"/>
                  </a:defRPr>
                </a:pPr>
                <a:endParaRPr lang="fr-FR"/>
              </a:p>
            </c:txPr>
            <c:showVal val="1"/>
          </c:dLbls>
          <c:xVal>
            <c:numRef>
              <c:f>'Femme ZIAU'!$B$11:$B$15</c:f>
              <c:numCache>
                <c:formatCode>0.00%</c:formatCode>
                <c:ptCount val="5"/>
                <c:pt idx="0">
                  <c:v>1.7299999999999996E-2</c:v>
                </c:pt>
                <c:pt idx="1">
                  <c:v>1.060000000000001E-2</c:v>
                </c:pt>
                <c:pt idx="2">
                  <c:v>6.8000000000000074E-3</c:v>
                </c:pt>
                <c:pt idx="3">
                  <c:v>6.4000000000000046E-3</c:v>
                </c:pt>
                <c:pt idx="4">
                  <c:v>1.3400000000000011E-2</c:v>
                </c:pt>
              </c:numCache>
            </c:numRef>
          </c:xVal>
          <c:yVal>
            <c:numRef>
              <c:f>'Femme ZIAU'!$C$11:$C$15</c:f>
              <c:numCache>
                <c:formatCode>0.00%</c:formatCode>
                <c:ptCount val="5"/>
                <c:pt idx="0">
                  <c:v>0.34750000000000031</c:v>
                </c:pt>
                <c:pt idx="1">
                  <c:v>0.42450000000000032</c:v>
                </c:pt>
                <c:pt idx="2">
                  <c:v>0.38960000000000028</c:v>
                </c:pt>
                <c:pt idx="3">
                  <c:v>0.24900000000000014</c:v>
                </c:pt>
                <c:pt idx="4">
                  <c:v>0.39630000000000054</c:v>
                </c:pt>
              </c:numCache>
            </c:numRef>
          </c:yVal>
        </c:ser>
        <c:axId val="85984768"/>
        <c:axId val="85986688"/>
      </c:scatterChart>
      <c:valAx>
        <c:axId val="85984768"/>
        <c:scaling>
          <c:orientation val="minMax"/>
          <c:max val="2.5000000000000012E-2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sz="900" cap="small" baseline="0">
                    <a:latin typeface="Albany AMT" pitchFamily="34" charset="0"/>
                  </a:rPr>
                  <a:t>Part modale du vélo</a:t>
                </a:r>
              </a:p>
            </c:rich>
          </c:tx>
          <c:layout/>
        </c:title>
        <c:numFmt formatCode="0.00%" sourceLinked="1"/>
        <c:tickLblPos val="nextTo"/>
        <c:txPr>
          <a:bodyPr/>
          <a:lstStyle/>
          <a:p>
            <a:pPr>
              <a:defRPr sz="850" b="1" baseline="0">
                <a:latin typeface="Albany AMT" pitchFamily="34" charset="0"/>
              </a:defRPr>
            </a:pPr>
            <a:endParaRPr lang="fr-FR"/>
          </a:p>
        </c:txPr>
        <c:crossAx val="85986688"/>
        <c:crosses val="autoZero"/>
        <c:crossBetween val="midCat"/>
      </c:valAx>
      <c:valAx>
        <c:axId val="85986688"/>
        <c:scaling>
          <c:orientation val="minMax"/>
          <c:max val="0.5"/>
          <c:min val="0"/>
        </c:scaling>
        <c:axPos val="l"/>
        <c:majorGridlines>
          <c:spPr>
            <a:ln>
              <a:solidFill>
                <a:sysClr val="windowText" lastClr="000000">
                  <a:alpha val="23000"/>
                </a:sysClr>
              </a:solidFill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FR" sz="900" b="1" i="0" cap="small" baseline="0"/>
                  <a:t>Pourcentage de cycliste féminin</a:t>
                </a:r>
                <a:endParaRPr lang="fr-FR" sz="900"/>
              </a:p>
            </c:rich>
          </c:tx>
          <c:layout/>
        </c:title>
        <c:numFmt formatCode="0%" sourceLinked="0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850" b="1" baseline="0">
                <a:latin typeface="Albany AMT" pitchFamily="34" charset="0"/>
              </a:defRPr>
            </a:pPr>
            <a:endParaRPr lang="fr-FR"/>
          </a:p>
        </c:txPr>
        <c:crossAx val="85984768"/>
        <c:crosses val="autoZero"/>
        <c:crossBetween val="midCat"/>
        <c:majorUnit val="0.1"/>
      </c:valAx>
      <c:spPr>
        <a:noFill/>
      </c:spPr>
    </c:plotArea>
    <c:legend>
      <c:legendPos val="r"/>
      <c:layout>
        <c:manualLayout>
          <c:xMode val="edge"/>
          <c:yMode val="edge"/>
          <c:x val="0.79356587144609103"/>
          <c:y val="0.11757924160060589"/>
          <c:w val="0.17785806114311214"/>
          <c:h val="0.39023947760261601"/>
        </c:manualLayout>
      </c:layout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194" y="0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/>
          <a:lstStyle>
            <a:lvl1pPr algn="r">
              <a:defRPr sz="1200"/>
            </a:lvl1pPr>
          </a:lstStyle>
          <a:p>
            <a:fld id="{20844AB7-46E4-4E59-B92C-F1BE80A45D23}" type="datetimeFigureOut">
              <a:rPr lang="fr-FR" smtClean="0"/>
              <a:pPr/>
              <a:t>07/06/2019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2321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194" y="9432321"/>
            <a:ext cx="2946550" cy="495952"/>
          </a:xfrm>
          <a:prstGeom prst="rect">
            <a:avLst/>
          </a:prstGeom>
        </p:spPr>
        <p:txBody>
          <a:bodyPr vert="horz" lIns="88249" tIns="44124" rIns="88249" bIns="44124" rtlCol="0" anchor="b"/>
          <a:lstStyle>
            <a:lvl1pPr algn="r">
              <a:defRPr sz="1200"/>
            </a:lvl1pPr>
          </a:lstStyle>
          <a:p>
            <a:fld id="{128A2655-9482-410E-91C2-3392BBACC9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DB0B54F-F456-403A-94B0-013C3DA713EB}" type="datetimeFigureOut">
              <a:rPr lang="fr-FR"/>
              <a:pPr>
                <a:defRPr/>
              </a:pPr>
              <a:t>07/06/2019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91" tIns="47796" rIns="95591" bIns="47796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5591" tIns="47796" rIns="95591" bIns="47796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20F9F90-A89D-464B-897C-1CB7415053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58348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F9F90-A89D-464B-897C-1CB74150539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s de page bleu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75"/>
            <a:ext cx="9144000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0" y="6670675"/>
            <a:ext cx="9144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900" b="1" dirty="0">
                <a:solidFill>
                  <a:schemeClr val="tx2"/>
                </a:solidFill>
                <a:latin typeface="+mn-lt"/>
                <a:cs typeface="+mn-cs"/>
              </a:rPr>
              <a:t>Institut français des sciences et technologies des transports, de l’aménagement et des réseaux</a:t>
            </a:r>
          </a:p>
        </p:txBody>
      </p:sp>
      <p:sp>
        <p:nvSpPr>
          <p:cNvPr id="6" name="ZoneTexte 8"/>
          <p:cNvSpPr txBox="1"/>
          <p:nvPr/>
        </p:nvSpPr>
        <p:spPr>
          <a:xfrm>
            <a:off x="7002463" y="6442075"/>
            <a:ext cx="1890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tx2"/>
                </a:solidFill>
                <a:latin typeface="+mn-lt"/>
                <a:cs typeface="+mn-cs"/>
              </a:rPr>
              <a:t>www.ifsttar.fr</a:t>
            </a:r>
            <a:endParaRPr lang="fr-FR" sz="1200" b="1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2533B2C-CB13-4F9A-B8D8-D2E6C5AD06A0}" type="datetime1">
              <a:rPr lang="fr-FR" smtClean="0"/>
              <a:pPr>
                <a:defRPr/>
              </a:pPr>
              <a:t>07/06/2019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71550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2D9D9B-77AE-49F3-9B17-4738476891AA}" type="datetime1">
              <a:rPr lang="fr-FR" smtClean="0"/>
              <a:pPr>
                <a:defRPr/>
              </a:pPr>
              <a:t>07/06/2019</a:t>
            </a:fld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531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372225" y="6356350"/>
            <a:ext cx="2447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433649-CD0C-44D4-818E-8D4F28D14F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A6A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A6A4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9BBB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clement.dusong@ifsttar.f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mage 3" descr="IFSTTAR_masqueppt_tit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611560" y="2564904"/>
            <a:ext cx="7992888" cy="18002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ous-titre 6"/>
          <p:cNvSpPr>
            <a:spLocks/>
          </p:cNvSpPr>
          <p:nvPr/>
        </p:nvSpPr>
        <p:spPr bwMode="auto">
          <a:xfrm>
            <a:off x="755576" y="2996952"/>
            <a:ext cx="76328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  <a:latin typeface="Futura-Bold" pitchFamily="2" charset="0"/>
              </a:rPr>
              <a:t>L’usage du </a:t>
            </a: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  <a:latin typeface="Futura-Bold" pitchFamily="2" charset="0"/>
              </a:rPr>
              <a:t>vélo dans les biographies de mobilité des femmes en banlieue </a:t>
            </a: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  <a:latin typeface="Futura-Bold" pitchFamily="2" charset="0"/>
              </a:rPr>
              <a:t>parisienne</a:t>
            </a:r>
            <a:endParaRPr lang="fr-FR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9" name="ZoneTexte 11"/>
          <p:cNvSpPr txBox="1">
            <a:spLocks noChangeArrowheads="1"/>
          </p:cNvSpPr>
          <p:nvPr/>
        </p:nvSpPr>
        <p:spPr bwMode="auto">
          <a:xfrm>
            <a:off x="2717794" y="3779748"/>
            <a:ext cx="3996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200" i="1" dirty="0" smtClean="0">
                <a:solidFill>
                  <a:schemeClr val="tx2">
                    <a:lumMod val="75000"/>
                  </a:schemeClr>
                </a:solidFill>
                <a:latin typeface="Futura Md BT" pitchFamily="34" charset="0"/>
              </a:rPr>
              <a:t>Clément </a:t>
            </a:r>
            <a:r>
              <a:rPr lang="fr-FR" sz="2200" i="1" dirty="0" err="1" smtClean="0">
                <a:solidFill>
                  <a:schemeClr val="tx2">
                    <a:lumMod val="75000"/>
                  </a:schemeClr>
                </a:solidFill>
                <a:latin typeface="Futura Md BT" pitchFamily="34" charset="0"/>
              </a:rPr>
              <a:t>Dusong</a:t>
            </a:r>
            <a:endParaRPr lang="fr-FR" sz="2200" i="1" dirty="0">
              <a:solidFill>
                <a:schemeClr val="tx2">
                  <a:lumMod val="7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611560" y="692696"/>
            <a:ext cx="7992888" cy="1512168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ogo_bon_defaul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692697"/>
            <a:ext cx="2736304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098" name="Sous-titre 6"/>
          <p:cNvSpPr>
            <a:spLocks/>
          </p:cNvSpPr>
          <p:nvPr/>
        </p:nvSpPr>
        <p:spPr bwMode="auto">
          <a:xfrm>
            <a:off x="3491880" y="908720"/>
            <a:ext cx="51125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dirty="0" smtClean="0">
                <a:solidFill>
                  <a:srgbClr val="003374"/>
                </a:solidFill>
                <a:latin typeface="Futura-Bold" pitchFamily="2" charset="0"/>
              </a:rPr>
              <a:t>Session 04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Futura-Bold" pitchFamily="2" charset="0"/>
              </a:rPr>
              <a:t>Les savoir-faire du vélo en ville : compétences et apprentissages des cyclistes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  <a:latin typeface="Futura-Bold" pitchFamily="2" charset="0"/>
              </a:rPr>
              <a:t>urbain</a:t>
            </a:r>
            <a:r>
              <a:rPr lang="fr-FR" sz="2000" b="1" dirty="0" err="1" smtClean="0">
                <a:solidFill>
                  <a:schemeClr val="accent1">
                    <a:lumMod val="50000"/>
                  </a:schemeClr>
                </a:solidFill>
              </a:rPr>
              <a:t>·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  <a:latin typeface="Futura-Bold" pitchFamily="2" charset="0"/>
              </a:rPr>
              <a:t>es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Futura-Bold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3848" y="692696"/>
            <a:ext cx="216024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771800" y="2052464"/>
            <a:ext cx="72846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23" name="Arrondir un rectangle avec un coin diagonal 22"/>
          <p:cNvSpPr/>
          <p:nvPr/>
        </p:nvSpPr>
        <p:spPr>
          <a:xfrm>
            <a:off x="323528" y="188640"/>
            <a:ext cx="8496944" cy="79208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"/>
          <p:cNvSpPr txBox="1">
            <a:spLocks/>
          </p:cNvSpPr>
          <p:nvPr/>
        </p:nvSpPr>
        <p:spPr bwMode="auto">
          <a:xfrm>
            <a:off x="1403648" y="141784"/>
            <a:ext cx="6264696" cy="7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1 : 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</a:rPr>
              <a:t>L’usage du vélo durant l’enfance, une étape qui conditionne la pratique future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39552" y="1916832"/>
            <a:ext cx="3096344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L’expérience acquise durant l’enfance et l’adolescence semble importante pour les femmes qui utilisent le vélo au quotidien à l’âge adulte.</a:t>
            </a:r>
          </a:p>
          <a:p>
            <a:pPr algn="just">
              <a:buFontTx/>
              <a:buChar char="-"/>
            </a:pPr>
            <a:endParaRPr lang="fr-FR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Sur les 5 femmes utilisatrices régulières du vélo, 4 ont pratiquement intensivement le vélo durant leur jeunesse. </a:t>
            </a:r>
          </a:p>
          <a:p>
            <a:pPr algn="just">
              <a:buFontTx/>
              <a:buChar char="-"/>
            </a:pPr>
            <a:endParaRPr lang="fr-FR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Cette découverte de l’usage s’est faite hors de la ville dense à une époque où la pratique du vélo était au plus bas dans les centres-villes (</a:t>
            </a:r>
            <a:r>
              <a:rPr lang="fr-FR" sz="1600" dirty="0" err="1" smtClean="0">
                <a:latin typeface="Calibri" pitchFamily="34" charset="0"/>
              </a:rPr>
              <a:t>Héran</a:t>
            </a:r>
            <a:r>
              <a:rPr lang="fr-FR" sz="1600" dirty="0" smtClean="0">
                <a:latin typeface="Calibri" pitchFamily="34" charset="0"/>
              </a:rPr>
              <a:t>, 2011;Richer &amp; Rabaud, 2018). 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5928" y="1136938"/>
            <a:ext cx="8560568" cy="7232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100" dirty="0" smtClean="0">
                <a:latin typeface="Calibri" pitchFamily="34" charset="0"/>
              </a:rPr>
              <a:t>B. La pratique du vélo durant l’adolescence, un capital important pour l’avenir</a:t>
            </a:r>
          </a:p>
          <a:p>
            <a:endParaRPr lang="fr-FR" sz="2000" dirty="0">
              <a:latin typeface="Calibri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475928" y="1578278"/>
            <a:ext cx="7920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4139952" y="2564904"/>
            <a:ext cx="4601607" cy="25922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83968" y="2708920"/>
            <a:ext cx="4248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smtClean="0">
                <a:latin typeface="Calibri" pitchFamily="34" charset="0"/>
              </a:rPr>
              <a:t>	«  En fait j’ai beaucoup utilisé le vélo aussi quand j’étais au lycée Lakanal. […] Je faisais karaté et gym dans une petite salle à Sceaux aussi et j’habitais Sceaux donc c’était pas loin ! Donc j’allais aussi à vélo faire ces activités là … </a:t>
            </a:r>
            <a:r>
              <a:rPr lang="fr-FR" sz="1400" b="1" i="1" dirty="0" smtClean="0">
                <a:latin typeface="Calibri" pitchFamily="34" charset="0"/>
              </a:rPr>
              <a:t>ça fait qu’en fait j’ai toujours fait du vélo quoi … dès que j’ai su faire du vélo. J’en ai fait assez jeune, assez petite</a:t>
            </a:r>
            <a:r>
              <a:rPr lang="fr-FR" sz="1400" i="1" dirty="0" smtClean="0">
                <a:latin typeface="Calibri" pitchFamily="34" charset="0"/>
              </a:rPr>
              <a:t>. J’ai toujours fait beaucoup de petits déplacements à vélo.</a:t>
            </a:r>
            <a:r>
              <a:rPr lang="fr-FR" sz="1400" b="1" i="1" dirty="0" smtClean="0">
                <a:latin typeface="Calibri" pitchFamily="34" charset="0"/>
              </a:rPr>
              <a:t> </a:t>
            </a:r>
            <a:r>
              <a:rPr lang="fr-FR" sz="1400" i="1" dirty="0" smtClean="0">
                <a:latin typeface="Calibri" pitchFamily="34" charset="0"/>
              </a:rPr>
              <a:t>»  </a:t>
            </a:r>
            <a:endParaRPr lang="fr-FR" sz="1400" i="1" dirty="0" smtClean="0">
              <a:latin typeface="Calibri" pitchFamily="34" charset="0"/>
            </a:endParaRPr>
          </a:p>
          <a:p>
            <a:endParaRPr lang="fr-FR" sz="1400" i="1" dirty="0" smtClean="0">
              <a:latin typeface="Calibri" pitchFamily="34" charset="0"/>
            </a:endParaRPr>
          </a:p>
          <a:p>
            <a:pPr algn="r"/>
            <a:r>
              <a:rPr lang="fr-FR" sz="1400" b="1" dirty="0" smtClean="0">
                <a:latin typeface="Calibri" pitchFamily="34" charset="0"/>
              </a:rPr>
              <a:t>Lucie (50 ans, célibataire, Sceaux)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20" name="Triangle isocèle 19"/>
          <p:cNvSpPr/>
          <p:nvPr/>
        </p:nvSpPr>
        <p:spPr>
          <a:xfrm rot="10800000">
            <a:off x="8028384" y="5157191"/>
            <a:ext cx="272965" cy="36004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Arrondir un rectangle avec un coin diagonal 22"/>
          <p:cNvSpPr/>
          <p:nvPr/>
        </p:nvSpPr>
        <p:spPr>
          <a:xfrm>
            <a:off x="323528" y="188640"/>
            <a:ext cx="8496944" cy="79208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"/>
          <p:cNvSpPr txBox="1">
            <a:spLocks/>
          </p:cNvSpPr>
          <p:nvPr/>
        </p:nvSpPr>
        <p:spPr bwMode="auto">
          <a:xfrm>
            <a:off x="1403648" y="141784"/>
            <a:ext cx="6264696" cy="7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1 : 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</a:rPr>
              <a:t>L’usage du vélo durant l’enfance, une étape qui conditionne la pratique future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39552" y="1916832"/>
            <a:ext cx="3096344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L’expérience acquise durant l’enfance et l’adolescence semble importante pour les femmes qui utilisent le vélo au quotidien à l’âge adulte.</a:t>
            </a:r>
          </a:p>
          <a:p>
            <a:pPr algn="just">
              <a:buFontTx/>
              <a:buChar char="-"/>
            </a:pPr>
            <a:endParaRPr lang="fr-FR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Sur les 5 femmes utilisatrices régulières du vélo, 4 ont pratiquement intensivement le vélo durant leur jeunesse. </a:t>
            </a:r>
          </a:p>
          <a:p>
            <a:pPr algn="just">
              <a:buFontTx/>
              <a:buChar char="-"/>
            </a:pPr>
            <a:endParaRPr lang="fr-FR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Cette découverte de l’usage s’est faite hors de la ville dense à une époque où la pratique du vélo était au plus bas dans les centres-villes (</a:t>
            </a:r>
            <a:r>
              <a:rPr lang="fr-FR" sz="1600" dirty="0" err="1" smtClean="0">
                <a:latin typeface="Calibri" pitchFamily="34" charset="0"/>
              </a:rPr>
              <a:t>Héran</a:t>
            </a:r>
            <a:r>
              <a:rPr lang="fr-FR" sz="1600" dirty="0" smtClean="0">
                <a:latin typeface="Calibri" pitchFamily="34" charset="0"/>
              </a:rPr>
              <a:t>, 2011;Richer &amp; Rabaud, 2018). 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5928" y="1136938"/>
            <a:ext cx="8560568" cy="7232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100" dirty="0" smtClean="0">
                <a:latin typeface="Calibri" pitchFamily="34" charset="0"/>
              </a:rPr>
              <a:t>B. La pratique du vélo durant l’adolescence, un capital important pour l’avenir</a:t>
            </a:r>
          </a:p>
          <a:p>
            <a:endParaRPr lang="fr-FR" sz="2000" dirty="0">
              <a:latin typeface="Calibri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475928" y="1578278"/>
            <a:ext cx="7920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23" name="Arrondir un rectangle avec un coin diagonal 22"/>
          <p:cNvSpPr/>
          <p:nvPr/>
        </p:nvSpPr>
        <p:spPr>
          <a:xfrm>
            <a:off x="323528" y="188640"/>
            <a:ext cx="8496944" cy="79208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"/>
          <p:cNvSpPr txBox="1">
            <a:spLocks/>
          </p:cNvSpPr>
          <p:nvPr/>
        </p:nvSpPr>
        <p:spPr bwMode="auto">
          <a:xfrm>
            <a:off x="1403648" y="141784"/>
            <a:ext cx="6264696" cy="7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2 : Les multiples contraintes de l’âge adulte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75928" y="1136938"/>
            <a:ext cx="820052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Calibri" pitchFamily="34" charset="0"/>
              </a:rPr>
              <a:t>A. </a:t>
            </a:r>
            <a:r>
              <a:rPr lang="fr-FR" sz="2200" dirty="0" smtClean="0">
                <a:latin typeface="Calibri" pitchFamily="34" charset="0"/>
              </a:rPr>
              <a:t>Le rapport aux normes et aux dangers à l’âge adulte</a:t>
            </a:r>
            <a:endParaRPr lang="fr-FR" sz="2200" dirty="0" smtClean="0">
              <a:latin typeface="Calibri" pitchFamily="34" charset="0"/>
            </a:endParaRPr>
          </a:p>
          <a:p>
            <a:endParaRPr lang="fr-FR" sz="2000" dirty="0">
              <a:latin typeface="Calibri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475928" y="1578278"/>
            <a:ext cx="7920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39552" y="1916832"/>
            <a:ext cx="30963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Le rapport aux </a:t>
            </a:r>
            <a:r>
              <a:rPr lang="fr-FR" sz="1600" dirty="0" smtClean="0">
                <a:latin typeface="Calibri" pitchFamily="34" charset="0"/>
              </a:rPr>
              <a:t>« </a:t>
            </a:r>
            <a:r>
              <a:rPr lang="fr-FR" sz="1600" i="1" dirty="0" smtClean="0">
                <a:latin typeface="Calibri" pitchFamily="34" charset="0"/>
              </a:rPr>
              <a:t>normes </a:t>
            </a:r>
            <a:r>
              <a:rPr lang="fr-FR" sz="1600" i="1" dirty="0" smtClean="0">
                <a:latin typeface="Calibri" pitchFamily="34" charset="0"/>
              </a:rPr>
              <a:t>de la féminité </a:t>
            </a:r>
            <a:r>
              <a:rPr lang="fr-FR" sz="1600" i="1" dirty="0" smtClean="0">
                <a:latin typeface="Calibri" pitchFamily="34" charset="0"/>
              </a:rPr>
              <a:t>dominante » </a:t>
            </a:r>
            <a:r>
              <a:rPr lang="fr-FR" sz="1600" dirty="0" smtClean="0">
                <a:latin typeface="Calibri" pitchFamily="34" charset="0"/>
              </a:rPr>
              <a:t>restent importantes notamment du fait des choix vestimentaires contraints par l’emploi.</a:t>
            </a:r>
            <a:endParaRPr lang="fr-FR" sz="1600" dirty="0" smtClean="0">
              <a:latin typeface="Calibri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067944" y="1772816"/>
            <a:ext cx="4896544" cy="15841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11960" y="1844824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sz="1200" i="1" dirty="0" smtClean="0">
                <a:latin typeface="Calibri" pitchFamily="34" charset="0"/>
              </a:rPr>
              <a:t>	</a:t>
            </a:r>
            <a:r>
              <a:rPr lang="fr-FR" sz="1400" i="1" dirty="0" smtClean="0">
                <a:latin typeface="Calibri" pitchFamily="34" charset="0"/>
              </a:rPr>
              <a:t>« Parce que </a:t>
            </a:r>
            <a:r>
              <a:rPr lang="fr-FR" sz="1400" b="1" i="1" dirty="0" smtClean="0">
                <a:latin typeface="Calibri" pitchFamily="34" charset="0"/>
              </a:rPr>
              <a:t>quand je dois être bien habillé en petite robe ou je ne sais pas quoi et bien je n’y vais pas forcément en vélo. </a:t>
            </a:r>
            <a:r>
              <a:rPr lang="fr-FR" sz="1400" i="1" dirty="0" smtClean="0">
                <a:latin typeface="Calibri" pitchFamily="34" charset="0"/>
              </a:rPr>
              <a:t>Ca, c’est vrai que c’est un aspect important. Ou l’aspect de puer la </a:t>
            </a:r>
            <a:r>
              <a:rPr lang="fr-FR" sz="1400" i="1" dirty="0" err="1" smtClean="0">
                <a:latin typeface="Calibri" pitchFamily="34" charset="0"/>
              </a:rPr>
              <a:t>transpi</a:t>
            </a:r>
            <a:r>
              <a:rPr lang="fr-FR" sz="1400" i="1" dirty="0" smtClean="0">
                <a:latin typeface="Calibri" pitchFamily="34" charset="0"/>
              </a:rPr>
              <a:t> après [rire]. Je me dis « Vas-y n’y va pas trop vite. »</a:t>
            </a:r>
          </a:p>
          <a:p>
            <a:pPr algn="just"/>
            <a:endParaRPr lang="fr-FR" sz="1200" i="1" dirty="0" smtClean="0">
              <a:latin typeface="Calibri" pitchFamily="34" charset="0"/>
            </a:endParaRPr>
          </a:p>
          <a:p>
            <a:pPr algn="r"/>
            <a:r>
              <a:rPr lang="fr-FR" sz="1200" b="1" dirty="0" smtClean="0">
                <a:latin typeface="Calibri" pitchFamily="34" charset="0"/>
              </a:rPr>
              <a:t>Laëtitia (32 ans, </a:t>
            </a:r>
            <a:r>
              <a:rPr lang="fr-FR" sz="1200" b="1" dirty="0" smtClean="0">
                <a:latin typeface="Calibri" pitchFamily="34" charset="0"/>
              </a:rPr>
              <a:t>célibataire, </a:t>
            </a:r>
            <a:r>
              <a:rPr lang="fr-FR" sz="1200" b="1" dirty="0" smtClean="0">
                <a:latin typeface="Calibri" pitchFamily="34" charset="0"/>
              </a:rPr>
              <a:t>Aubervilliers)</a:t>
            </a:r>
            <a:endParaRPr lang="fr-FR" sz="1200" b="1" i="1" dirty="0">
              <a:latin typeface="Calibri" pitchFamily="34" charset="0"/>
            </a:endParaRPr>
          </a:p>
        </p:txBody>
      </p:sp>
      <p:sp>
        <p:nvSpPr>
          <p:cNvPr id="17" name="Triangle isocèle 16"/>
          <p:cNvSpPr/>
          <p:nvPr/>
        </p:nvSpPr>
        <p:spPr>
          <a:xfrm rot="10800000">
            <a:off x="4211960" y="3284983"/>
            <a:ext cx="288032" cy="36004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4716016" y="3561014"/>
            <a:ext cx="4032448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716016" y="3561014"/>
            <a:ext cx="388843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i="1" dirty="0" smtClean="0">
                <a:latin typeface="Calibri" pitchFamily="34" charset="0"/>
              </a:rPr>
              <a:t>	«</a:t>
            </a:r>
            <a:r>
              <a:rPr lang="fr-FR" sz="1200" i="1" dirty="0" smtClean="0">
                <a:latin typeface="Calibri" pitchFamily="34" charset="0"/>
              </a:rPr>
              <a:t> </a:t>
            </a:r>
            <a:r>
              <a:rPr lang="fr-FR" sz="1200" i="1" dirty="0" smtClean="0">
                <a:latin typeface="Calibri" pitchFamily="34" charset="0"/>
              </a:rPr>
              <a:t>[…] </a:t>
            </a:r>
            <a:r>
              <a:rPr lang="fr-FR" sz="1200" i="1" dirty="0" smtClean="0">
                <a:latin typeface="Calibri" pitchFamily="34" charset="0"/>
              </a:rPr>
              <a:t>Alors </a:t>
            </a:r>
            <a:r>
              <a:rPr lang="fr-FR" sz="1200" i="1" dirty="0" smtClean="0">
                <a:latin typeface="Calibri" pitchFamily="34" charset="0"/>
              </a:rPr>
              <a:t>que </a:t>
            </a:r>
            <a:r>
              <a:rPr lang="fr-FR" sz="1200" b="1" i="1" dirty="0" smtClean="0">
                <a:latin typeface="Calibri" pitchFamily="34" charset="0"/>
              </a:rPr>
              <a:t>les garçons s’en foutent un peu plus. </a:t>
            </a:r>
            <a:r>
              <a:rPr lang="fr-FR" sz="1200" b="1" i="1" dirty="0" smtClean="0">
                <a:latin typeface="Calibri" pitchFamily="34" charset="0"/>
              </a:rPr>
              <a:t>Ils vont se changer. </a:t>
            </a:r>
            <a:r>
              <a:rPr lang="fr-FR" sz="1200" i="1" dirty="0" smtClean="0">
                <a:latin typeface="Calibri" pitchFamily="34" charset="0"/>
              </a:rPr>
              <a:t>Ils changent de t-shirt, de chemise … bon on passe à autre chose. </a:t>
            </a:r>
            <a:r>
              <a:rPr lang="fr-FR" sz="1200" i="1" dirty="0" smtClean="0">
                <a:latin typeface="Calibri" pitchFamily="34" charset="0"/>
              </a:rPr>
              <a:t>»</a:t>
            </a:r>
          </a:p>
          <a:p>
            <a:endParaRPr lang="fr-FR" sz="1200" i="1" dirty="0" smtClean="0">
              <a:latin typeface="Calibri" pitchFamily="34" charset="0"/>
            </a:endParaRPr>
          </a:p>
          <a:p>
            <a:pPr algn="r"/>
            <a:r>
              <a:rPr lang="fr-FR" sz="1200" b="1" dirty="0" smtClean="0">
                <a:latin typeface="Calibri" pitchFamily="34" charset="0"/>
              </a:rPr>
              <a:t>Bénédicte (52 ans, en couple, </a:t>
            </a:r>
            <a:r>
              <a:rPr lang="fr-FR" sz="1200" b="1" dirty="0" smtClean="0">
                <a:latin typeface="Calibri" pitchFamily="34" charset="0"/>
              </a:rPr>
              <a:t>2 enfants, </a:t>
            </a:r>
            <a:r>
              <a:rPr lang="fr-FR" sz="1200" b="1" dirty="0" smtClean="0">
                <a:latin typeface="Calibri" pitchFamily="34" charset="0"/>
              </a:rPr>
              <a:t>Rosny-sous-Bois)</a:t>
            </a:r>
            <a:endParaRPr lang="fr-FR" sz="1200" b="1" i="1" dirty="0" smtClean="0">
              <a:latin typeface="Calibri" pitchFamily="34" charset="0"/>
            </a:endParaRPr>
          </a:p>
          <a:p>
            <a:endParaRPr lang="fr-FR" dirty="0"/>
          </a:p>
        </p:txBody>
      </p:sp>
      <p:sp>
        <p:nvSpPr>
          <p:cNvPr id="21" name="Triangle isocèle 20"/>
          <p:cNvSpPr/>
          <p:nvPr/>
        </p:nvSpPr>
        <p:spPr>
          <a:xfrm rot="10800000">
            <a:off x="8244408" y="4641134"/>
            <a:ext cx="267962" cy="30003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23" name="Arrondir un rectangle avec un coin diagonal 22"/>
          <p:cNvSpPr/>
          <p:nvPr/>
        </p:nvSpPr>
        <p:spPr>
          <a:xfrm>
            <a:off x="323528" y="188640"/>
            <a:ext cx="8496944" cy="79208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"/>
          <p:cNvSpPr txBox="1">
            <a:spLocks/>
          </p:cNvSpPr>
          <p:nvPr/>
        </p:nvSpPr>
        <p:spPr bwMode="auto">
          <a:xfrm>
            <a:off x="1403648" y="141784"/>
            <a:ext cx="6264696" cy="7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2 : Les multiples contraintes de l’âge adulte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75928" y="1136938"/>
            <a:ext cx="82005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libri" pitchFamily="34" charset="0"/>
              </a:rPr>
              <a:t>A. </a:t>
            </a:r>
            <a:r>
              <a:rPr lang="fr-FR" sz="2000" dirty="0" smtClean="0">
                <a:latin typeface="Calibri" pitchFamily="34" charset="0"/>
              </a:rPr>
              <a:t>Le rapport aux normes et aux dangers à l’âge adulte</a:t>
            </a:r>
            <a:endParaRPr lang="fr-FR" sz="2000" dirty="0" smtClean="0">
              <a:latin typeface="Calibri" pitchFamily="34" charset="0"/>
            </a:endParaRPr>
          </a:p>
          <a:p>
            <a:endParaRPr lang="fr-FR" sz="2000" dirty="0">
              <a:latin typeface="Calibri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475928" y="1578278"/>
            <a:ext cx="7920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3563888" y="4797152"/>
            <a:ext cx="4680520" cy="14860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707904" y="4853478"/>
            <a:ext cx="4464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fr-FR" sz="1400" i="1" dirty="0" smtClean="0">
                <a:latin typeface="Calibri" pitchFamily="34" charset="0"/>
              </a:rPr>
              <a:t>	«</a:t>
            </a:r>
            <a:r>
              <a:rPr lang="fr-FR" sz="1400" i="1" dirty="0" smtClean="0">
                <a:latin typeface="Calibri" pitchFamily="34" charset="0"/>
              </a:rPr>
              <a:t> Le danger du vélo, ouais. </a:t>
            </a:r>
            <a:r>
              <a:rPr lang="fr-FR" sz="1400" b="1" i="1" dirty="0" smtClean="0">
                <a:latin typeface="Calibri" pitchFamily="34" charset="0"/>
              </a:rPr>
              <a:t>Mais à Saint-Maur, je le sens moins. </a:t>
            </a:r>
            <a:r>
              <a:rPr lang="fr-FR" sz="1400" b="1" i="1" dirty="0" smtClean="0">
                <a:latin typeface="Calibri" pitchFamily="34" charset="0"/>
              </a:rPr>
              <a:t>Là je vais repartir à Champigny, je ne suis pas sûr de reprendre le vélo. </a:t>
            </a:r>
            <a:r>
              <a:rPr lang="fr-FR" sz="1400" i="1" dirty="0" smtClean="0">
                <a:latin typeface="Calibri" pitchFamily="34" charset="0"/>
              </a:rPr>
              <a:t>[…] Ceci </a:t>
            </a:r>
            <a:r>
              <a:rPr lang="fr-FR" sz="1400" i="1" dirty="0" smtClean="0">
                <a:latin typeface="Calibri" pitchFamily="34" charset="0"/>
              </a:rPr>
              <a:t>dit maintenant je suis enceinte donc je vais attendre un peu. </a:t>
            </a:r>
            <a:r>
              <a:rPr lang="fr-FR" sz="1400" i="1" dirty="0" smtClean="0">
                <a:latin typeface="Calibri" pitchFamily="34" charset="0"/>
              </a:rPr>
              <a:t>»</a:t>
            </a:r>
          </a:p>
          <a:p>
            <a:pPr marL="0" lvl="1" algn="just"/>
            <a:endParaRPr lang="fr-FR" sz="1400" dirty="0" smtClean="0">
              <a:latin typeface="Calibri" pitchFamily="34" charset="0"/>
            </a:endParaRPr>
          </a:p>
          <a:p>
            <a:pPr algn="r"/>
            <a:r>
              <a:rPr lang="fr-FR" sz="1400" b="1" i="1" dirty="0" smtClean="0">
                <a:latin typeface="Calibri" pitchFamily="34" charset="0"/>
              </a:rPr>
              <a:t>Carla (34 ans, en </a:t>
            </a:r>
            <a:r>
              <a:rPr lang="fr-FR" sz="1400" b="1" i="1" dirty="0" smtClean="0">
                <a:latin typeface="Calibri" pitchFamily="34" charset="0"/>
              </a:rPr>
              <a:t>couple, Saint-Maur des Fossés)</a:t>
            </a:r>
            <a:r>
              <a:rPr lang="fr-FR" sz="1400" b="1" i="1" dirty="0" smtClean="0">
                <a:latin typeface="Calibri" pitchFamily="34" charset="0"/>
              </a:rPr>
              <a:t> </a:t>
            </a:r>
          </a:p>
          <a:p>
            <a:endParaRPr lang="fr-FR" sz="1400" dirty="0" smtClean="0">
              <a:latin typeface="Calibri" pitchFamily="34" charset="0"/>
            </a:endParaRPr>
          </a:p>
          <a:p>
            <a:pPr algn="just"/>
            <a:endParaRPr lang="fr-FR" sz="1400" dirty="0">
              <a:latin typeface="Calibri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9552" y="1916832"/>
            <a:ext cx="30963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Le rapport aux </a:t>
            </a:r>
            <a:r>
              <a:rPr lang="fr-FR" sz="1600" dirty="0" smtClean="0">
                <a:latin typeface="Calibri" pitchFamily="34" charset="0"/>
              </a:rPr>
              <a:t>« </a:t>
            </a:r>
            <a:r>
              <a:rPr lang="fr-FR" sz="1600" i="1" dirty="0" smtClean="0">
                <a:latin typeface="Calibri" pitchFamily="34" charset="0"/>
              </a:rPr>
              <a:t>normes </a:t>
            </a:r>
            <a:r>
              <a:rPr lang="fr-FR" sz="1600" i="1" dirty="0" smtClean="0">
                <a:latin typeface="Calibri" pitchFamily="34" charset="0"/>
              </a:rPr>
              <a:t>de la féminité </a:t>
            </a:r>
            <a:r>
              <a:rPr lang="fr-FR" sz="1600" i="1" dirty="0" smtClean="0">
                <a:latin typeface="Calibri" pitchFamily="34" charset="0"/>
              </a:rPr>
              <a:t>dominante » </a:t>
            </a:r>
            <a:r>
              <a:rPr lang="fr-FR" sz="1600" dirty="0" smtClean="0">
                <a:latin typeface="Calibri" pitchFamily="34" charset="0"/>
              </a:rPr>
              <a:t>restent importantes notamment du fait des choix vestimentaires contraints par l’emploi </a:t>
            </a:r>
            <a:r>
              <a:rPr lang="fr-FR" sz="1600" dirty="0" smtClean="0">
                <a:latin typeface="Calibri" pitchFamily="34" charset="0"/>
              </a:rPr>
              <a:t>(Guillaumin, 1992</a:t>
            </a:r>
            <a:r>
              <a:rPr lang="fr-FR" sz="1600" dirty="0" smtClean="0">
                <a:latin typeface="Calibri" pitchFamily="34" charset="0"/>
              </a:rPr>
              <a:t>).</a:t>
            </a:r>
            <a:endParaRPr lang="fr-FR" sz="1600" dirty="0" smtClean="0">
              <a:latin typeface="Calibri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067944" y="1772816"/>
            <a:ext cx="4896544" cy="15841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11960" y="1844824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r-FR" sz="1200" i="1" dirty="0" smtClean="0">
                <a:latin typeface="Calibri" pitchFamily="34" charset="0"/>
              </a:rPr>
              <a:t>	</a:t>
            </a:r>
            <a:r>
              <a:rPr lang="fr-FR" sz="1400" i="1" dirty="0" smtClean="0">
                <a:latin typeface="Calibri" pitchFamily="34" charset="0"/>
              </a:rPr>
              <a:t>« Parce que </a:t>
            </a:r>
            <a:r>
              <a:rPr lang="fr-FR" sz="1400" b="1" i="1" dirty="0" smtClean="0">
                <a:latin typeface="Calibri" pitchFamily="34" charset="0"/>
              </a:rPr>
              <a:t>quand je dois être bien habillé en petite robe ou je ne sais pas quoi et bien je n’y vais pas forcément en vélo. </a:t>
            </a:r>
            <a:r>
              <a:rPr lang="fr-FR" sz="1400" i="1" dirty="0" smtClean="0">
                <a:latin typeface="Calibri" pitchFamily="34" charset="0"/>
              </a:rPr>
              <a:t>Ca, c’est vrai que c’est un aspect important. Ou l’aspect de puer la </a:t>
            </a:r>
            <a:r>
              <a:rPr lang="fr-FR" sz="1400" i="1" dirty="0" err="1" smtClean="0">
                <a:latin typeface="Calibri" pitchFamily="34" charset="0"/>
              </a:rPr>
              <a:t>transpi</a:t>
            </a:r>
            <a:r>
              <a:rPr lang="fr-FR" sz="1400" i="1" dirty="0" smtClean="0">
                <a:latin typeface="Calibri" pitchFamily="34" charset="0"/>
              </a:rPr>
              <a:t> après [rire]. Je me dis « Vas-y n’y va pas trop vite. »</a:t>
            </a:r>
          </a:p>
          <a:p>
            <a:pPr algn="just"/>
            <a:endParaRPr lang="fr-FR" sz="1200" i="1" dirty="0" smtClean="0">
              <a:latin typeface="Calibri" pitchFamily="34" charset="0"/>
            </a:endParaRPr>
          </a:p>
          <a:p>
            <a:pPr algn="r"/>
            <a:r>
              <a:rPr lang="fr-FR" sz="1200" b="1" dirty="0" smtClean="0">
                <a:latin typeface="Calibri" pitchFamily="34" charset="0"/>
              </a:rPr>
              <a:t>Laëtitia (32 ans, </a:t>
            </a:r>
            <a:r>
              <a:rPr lang="fr-FR" sz="1200" b="1" dirty="0" smtClean="0">
                <a:latin typeface="Calibri" pitchFamily="34" charset="0"/>
              </a:rPr>
              <a:t>célibataire, </a:t>
            </a:r>
            <a:r>
              <a:rPr lang="fr-FR" sz="1200" b="1" dirty="0" smtClean="0">
                <a:latin typeface="Calibri" pitchFamily="34" charset="0"/>
              </a:rPr>
              <a:t>Aubervilliers)</a:t>
            </a:r>
            <a:endParaRPr lang="fr-FR" sz="1200" b="1" i="1" dirty="0">
              <a:latin typeface="Calibri" pitchFamily="34" charset="0"/>
            </a:endParaRPr>
          </a:p>
        </p:txBody>
      </p:sp>
      <p:sp>
        <p:nvSpPr>
          <p:cNvPr id="17" name="Triangle isocèle 16"/>
          <p:cNvSpPr/>
          <p:nvPr/>
        </p:nvSpPr>
        <p:spPr>
          <a:xfrm rot="10800000">
            <a:off x="4211960" y="3284983"/>
            <a:ext cx="288032" cy="36004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4716016" y="3561014"/>
            <a:ext cx="4032448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716016" y="3561014"/>
            <a:ext cx="388843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i="1" dirty="0" smtClean="0">
                <a:latin typeface="Calibri" pitchFamily="34" charset="0"/>
              </a:rPr>
              <a:t>	«</a:t>
            </a:r>
            <a:r>
              <a:rPr lang="fr-FR" sz="1200" i="1" dirty="0" smtClean="0">
                <a:latin typeface="Calibri" pitchFamily="34" charset="0"/>
              </a:rPr>
              <a:t> </a:t>
            </a:r>
            <a:r>
              <a:rPr lang="fr-FR" sz="1200" i="1" dirty="0" smtClean="0">
                <a:latin typeface="Calibri" pitchFamily="34" charset="0"/>
              </a:rPr>
              <a:t>[…] </a:t>
            </a:r>
            <a:r>
              <a:rPr lang="fr-FR" sz="1200" i="1" dirty="0" smtClean="0">
                <a:latin typeface="Calibri" pitchFamily="34" charset="0"/>
              </a:rPr>
              <a:t>Alors </a:t>
            </a:r>
            <a:r>
              <a:rPr lang="fr-FR" sz="1200" i="1" dirty="0" smtClean="0">
                <a:latin typeface="Calibri" pitchFamily="34" charset="0"/>
              </a:rPr>
              <a:t>que </a:t>
            </a:r>
            <a:r>
              <a:rPr lang="fr-FR" sz="1200" b="1" i="1" dirty="0" smtClean="0">
                <a:latin typeface="Calibri" pitchFamily="34" charset="0"/>
              </a:rPr>
              <a:t>les garçons s’en foutent un peu plus. </a:t>
            </a:r>
            <a:r>
              <a:rPr lang="fr-FR" sz="1200" b="1" i="1" dirty="0" smtClean="0">
                <a:latin typeface="Calibri" pitchFamily="34" charset="0"/>
              </a:rPr>
              <a:t>Ils vont se changer. </a:t>
            </a:r>
            <a:r>
              <a:rPr lang="fr-FR" sz="1200" i="1" dirty="0" smtClean="0">
                <a:latin typeface="Calibri" pitchFamily="34" charset="0"/>
              </a:rPr>
              <a:t>Ils changent de t-shirt, de chemise … bon on passe à autre chose. </a:t>
            </a:r>
            <a:r>
              <a:rPr lang="fr-FR" sz="1200" i="1" dirty="0" smtClean="0">
                <a:latin typeface="Calibri" pitchFamily="34" charset="0"/>
              </a:rPr>
              <a:t>»</a:t>
            </a:r>
          </a:p>
          <a:p>
            <a:endParaRPr lang="fr-FR" sz="1200" i="1" dirty="0" smtClean="0">
              <a:latin typeface="Calibri" pitchFamily="34" charset="0"/>
            </a:endParaRPr>
          </a:p>
          <a:p>
            <a:pPr algn="r"/>
            <a:r>
              <a:rPr lang="fr-FR" sz="1200" b="1" dirty="0" smtClean="0">
                <a:latin typeface="Calibri" pitchFamily="34" charset="0"/>
              </a:rPr>
              <a:t>Bénédicte (52 ans, en couple, </a:t>
            </a:r>
            <a:r>
              <a:rPr lang="fr-FR" sz="1200" b="1" dirty="0" smtClean="0">
                <a:latin typeface="Calibri" pitchFamily="34" charset="0"/>
              </a:rPr>
              <a:t>2 enfants, </a:t>
            </a:r>
            <a:r>
              <a:rPr lang="fr-FR" sz="1200" b="1" dirty="0" smtClean="0">
                <a:latin typeface="Calibri" pitchFamily="34" charset="0"/>
              </a:rPr>
              <a:t>Rosny-sous-Bois)</a:t>
            </a:r>
            <a:endParaRPr lang="fr-FR" sz="1200" b="1" i="1" dirty="0" smtClean="0">
              <a:latin typeface="Calibri" pitchFamily="34" charset="0"/>
            </a:endParaRPr>
          </a:p>
          <a:p>
            <a:endParaRPr lang="fr-FR" dirty="0"/>
          </a:p>
        </p:txBody>
      </p:sp>
      <p:sp>
        <p:nvSpPr>
          <p:cNvPr id="21" name="Triangle isocèle 20"/>
          <p:cNvSpPr/>
          <p:nvPr/>
        </p:nvSpPr>
        <p:spPr>
          <a:xfrm rot="10800000">
            <a:off x="8244408" y="4641134"/>
            <a:ext cx="267962" cy="300033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/>
          <p:cNvSpPr/>
          <p:nvPr/>
        </p:nvSpPr>
        <p:spPr>
          <a:xfrm rot="10800000">
            <a:off x="3707904" y="6237312"/>
            <a:ext cx="288032" cy="36004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67544" y="3789040"/>
            <a:ext cx="2915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A tous les âges, la question du danger reste important dans le choix de la pratique. Les conditions externes moins propices à l’usage du vélo peuvent stopper la pratique ou inversement.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23" name="Arrondir un rectangle avec un coin diagonal 22"/>
          <p:cNvSpPr/>
          <p:nvPr/>
        </p:nvSpPr>
        <p:spPr>
          <a:xfrm>
            <a:off x="323528" y="188640"/>
            <a:ext cx="8496944" cy="79208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"/>
          <p:cNvSpPr txBox="1">
            <a:spLocks/>
          </p:cNvSpPr>
          <p:nvPr/>
        </p:nvSpPr>
        <p:spPr bwMode="auto">
          <a:xfrm>
            <a:off x="1403648" y="141784"/>
            <a:ext cx="6264696" cy="7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2 : Les multiples contraintes de l’âge adulte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75928" y="1136938"/>
            <a:ext cx="82005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libri" pitchFamily="34" charset="0"/>
              </a:rPr>
              <a:t>B. </a:t>
            </a:r>
            <a:r>
              <a:rPr lang="fr-FR" sz="2000" dirty="0" smtClean="0">
                <a:latin typeface="Calibri" pitchFamily="34" charset="0"/>
              </a:rPr>
              <a:t>De la difficulté </a:t>
            </a:r>
            <a:r>
              <a:rPr lang="fr-FR" sz="2000" dirty="0" smtClean="0">
                <a:latin typeface="Calibri" pitchFamily="34" charset="0"/>
              </a:rPr>
              <a:t>de répondre aux </a:t>
            </a:r>
            <a:r>
              <a:rPr lang="fr-FR" sz="2000" dirty="0" smtClean="0">
                <a:latin typeface="Calibri" pitchFamily="34" charset="0"/>
              </a:rPr>
              <a:t>motifs </a:t>
            </a:r>
            <a:r>
              <a:rPr lang="fr-FR" sz="2000" dirty="0" smtClean="0">
                <a:latin typeface="Calibri" pitchFamily="34" charset="0"/>
              </a:rPr>
              <a:t>d’accompagnement à vélo </a:t>
            </a:r>
            <a:endParaRPr lang="fr-FR" sz="2000" dirty="0" smtClean="0">
              <a:latin typeface="Calibri" pitchFamily="34" charset="0"/>
            </a:endParaRPr>
          </a:p>
          <a:p>
            <a:endParaRPr lang="fr-FR" sz="2000" dirty="0">
              <a:latin typeface="Calibri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475928" y="1578278"/>
            <a:ext cx="7920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95536" y="1882567"/>
            <a:ext cx="3384376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La question des déplacements d’accompagnement parmi lesquels les femmes sont surreprésentées (Motte-</a:t>
            </a:r>
            <a:r>
              <a:rPr lang="fr-FR" sz="1600" dirty="0" err="1" smtClean="0">
                <a:latin typeface="Calibri" pitchFamily="34" charset="0"/>
              </a:rPr>
              <a:t>Baumvol</a:t>
            </a:r>
            <a:r>
              <a:rPr lang="fr-FR" sz="1600" dirty="0" smtClean="0">
                <a:latin typeface="Calibri" pitchFamily="34" charset="0"/>
              </a:rPr>
              <a:t>, Bonin &amp; </a:t>
            </a:r>
            <a:r>
              <a:rPr lang="fr-FR" sz="1600" dirty="0" err="1" smtClean="0">
                <a:latin typeface="Calibri" pitchFamily="34" charset="0"/>
              </a:rPr>
              <a:t>Belton</a:t>
            </a:r>
            <a:r>
              <a:rPr lang="fr-FR" sz="1600" dirty="0" smtClean="0">
                <a:latin typeface="Calibri" pitchFamily="34" charset="0"/>
              </a:rPr>
              <a:t>-Chevalier,2014)</a:t>
            </a:r>
            <a:endParaRPr lang="fr-FR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fr-FR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L’arrivée des enfants constituent une étape importante dans la carrière des femmes cyclistes. </a:t>
            </a:r>
            <a:endParaRPr lang="fr-FR" sz="1600" dirty="0" smtClean="0">
              <a:latin typeface="Calibri" pitchFamily="34" charset="0"/>
            </a:endParaRPr>
          </a:p>
          <a:p>
            <a:pPr algn="just"/>
            <a:endParaRPr lang="fr-FR" sz="1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23" name="Arrondir un rectangle avec un coin diagonal 22"/>
          <p:cNvSpPr/>
          <p:nvPr/>
        </p:nvSpPr>
        <p:spPr>
          <a:xfrm>
            <a:off x="323528" y="188640"/>
            <a:ext cx="8496944" cy="79208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"/>
          <p:cNvSpPr txBox="1">
            <a:spLocks/>
          </p:cNvSpPr>
          <p:nvPr/>
        </p:nvSpPr>
        <p:spPr bwMode="auto">
          <a:xfrm>
            <a:off x="1403648" y="141784"/>
            <a:ext cx="6264696" cy="7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2 : Les multiples contraintes de l’âge adulte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75928" y="1136938"/>
            <a:ext cx="82005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libri" pitchFamily="34" charset="0"/>
              </a:rPr>
              <a:t>B. </a:t>
            </a:r>
            <a:r>
              <a:rPr lang="fr-FR" sz="2000" dirty="0" smtClean="0">
                <a:latin typeface="Calibri" pitchFamily="34" charset="0"/>
              </a:rPr>
              <a:t>De la difficulté </a:t>
            </a:r>
            <a:r>
              <a:rPr lang="fr-FR" sz="2000" dirty="0" smtClean="0">
                <a:latin typeface="Calibri" pitchFamily="34" charset="0"/>
              </a:rPr>
              <a:t>de répondre aux </a:t>
            </a:r>
            <a:r>
              <a:rPr lang="fr-FR" sz="2000" dirty="0" smtClean="0">
                <a:latin typeface="Calibri" pitchFamily="34" charset="0"/>
              </a:rPr>
              <a:t>motifs </a:t>
            </a:r>
            <a:r>
              <a:rPr lang="fr-FR" sz="2000" dirty="0" smtClean="0">
                <a:latin typeface="Calibri" pitchFamily="34" charset="0"/>
              </a:rPr>
              <a:t>d’accompagnement à vélo </a:t>
            </a:r>
            <a:endParaRPr lang="fr-FR" sz="2000" dirty="0" smtClean="0">
              <a:latin typeface="Calibri" pitchFamily="34" charset="0"/>
            </a:endParaRPr>
          </a:p>
          <a:p>
            <a:endParaRPr lang="fr-FR" sz="2000" dirty="0">
              <a:latin typeface="Calibri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475928" y="1578278"/>
            <a:ext cx="7920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4211960" y="1988840"/>
            <a:ext cx="4752528" cy="16561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283968" y="2060849"/>
            <a:ext cx="43924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2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fr-FR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«</a:t>
            </a:r>
            <a:r>
              <a:rPr lang="fr-FR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 Après </a:t>
            </a:r>
            <a:r>
              <a:rPr lang="fr-FR" sz="1400" b="1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je l’ai perdu </a:t>
            </a:r>
            <a:r>
              <a:rPr lang="fr-FR" sz="1400" b="1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[la pratique du </a:t>
            </a:r>
            <a:r>
              <a:rPr lang="fr-FR" sz="1400" b="1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vélo] quand j’ai eu mes enfants</a:t>
            </a:r>
            <a:r>
              <a:rPr lang="fr-FR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C’était plus compliqué. […] On ne voyait pas comment on pouvait faire autrement. Avec des enfants en bas-âge, la crèche, le médecin, les déplacements c’est super compliqué. </a:t>
            </a:r>
            <a:r>
              <a:rPr lang="fr-FR" sz="1400" i="1" dirty="0" smtClean="0">
                <a:latin typeface="Calibri" pitchFamily="34" charset="0"/>
              </a:rPr>
              <a:t>» </a:t>
            </a:r>
          </a:p>
          <a:p>
            <a:pPr lvl="0" algn="just"/>
            <a:endParaRPr lang="fr-FR" sz="1200" i="1" dirty="0" smtClean="0">
              <a:latin typeface="Calibri" pitchFamily="34" charset="0"/>
            </a:endParaRPr>
          </a:p>
          <a:p>
            <a:pPr algn="r"/>
            <a:r>
              <a:rPr lang="fr-FR" sz="1200" b="1" dirty="0" smtClean="0">
                <a:latin typeface="Calibri" pitchFamily="34" charset="0"/>
              </a:rPr>
              <a:t>Bénédicte (52 ans, en couple, </a:t>
            </a:r>
            <a:r>
              <a:rPr lang="fr-FR" sz="1200" b="1" dirty="0" smtClean="0">
                <a:latin typeface="Calibri" pitchFamily="34" charset="0"/>
              </a:rPr>
              <a:t>2 </a:t>
            </a:r>
            <a:r>
              <a:rPr lang="fr-FR" sz="1200" b="1" dirty="0" smtClean="0">
                <a:latin typeface="Calibri" pitchFamily="34" charset="0"/>
              </a:rPr>
              <a:t>enfants</a:t>
            </a:r>
            <a:r>
              <a:rPr lang="fr-FR" sz="1200" b="1" dirty="0" smtClean="0">
                <a:latin typeface="Calibri" pitchFamily="34" charset="0"/>
              </a:rPr>
              <a:t>, </a:t>
            </a:r>
            <a:r>
              <a:rPr lang="fr-FR" sz="1200" b="1" dirty="0" smtClean="0">
                <a:latin typeface="Calibri" pitchFamily="34" charset="0"/>
              </a:rPr>
              <a:t>Rosny-sous-Bois)</a:t>
            </a:r>
            <a:endParaRPr lang="fr-FR" sz="1200" b="1" i="1" dirty="0">
              <a:latin typeface="Calibri" pitchFamily="34" charset="0"/>
            </a:endParaRPr>
          </a:p>
        </p:txBody>
      </p:sp>
      <p:sp>
        <p:nvSpPr>
          <p:cNvPr id="19" name="Triangle isocèle 18"/>
          <p:cNvSpPr/>
          <p:nvPr/>
        </p:nvSpPr>
        <p:spPr>
          <a:xfrm rot="10800000">
            <a:off x="4355977" y="3573015"/>
            <a:ext cx="272965" cy="360040"/>
          </a:xfrm>
          <a:prstGeom prst="triangle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3059832" y="4077072"/>
            <a:ext cx="5976664" cy="18722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203848" y="4077072"/>
            <a:ext cx="56166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i="1" dirty="0" smtClean="0">
                <a:latin typeface="Calibri" pitchFamily="34" charset="0"/>
              </a:rPr>
              <a:t>	</a:t>
            </a:r>
            <a:r>
              <a:rPr lang="fr-FR" sz="1400" i="1" dirty="0" smtClean="0">
                <a:latin typeface="Calibri" pitchFamily="34" charset="0"/>
              </a:rPr>
              <a:t>« </a:t>
            </a:r>
            <a:r>
              <a:rPr lang="fr-FR" sz="1400" b="1" i="1" dirty="0" smtClean="0">
                <a:latin typeface="Calibri" pitchFamily="34" charset="0"/>
              </a:rPr>
              <a:t>Je les accompagnais.</a:t>
            </a:r>
            <a:r>
              <a:rPr lang="fr-FR" sz="1400" i="1" dirty="0" smtClean="0">
                <a:latin typeface="Calibri" pitchFamily="34" charset="0"/>
              </a:rPr>
              <a:t> Mais même tardivement. D’ailleurs mes filles me disaient </a:t>
            </a:r>
            <a:r>
              <a:rPr lang="fr-FR" sz="1400" b="1" i="1" dirty="0" smtClean="0">
                <a:latin typeface="Calibri" pitchFamily="34" charset="0"/>
              </a:rPr>
              <a:t>« Maman, à la retraite tu pourras être chauffeur de taxi tellement tu aimes conduire ! ». </a:t>
            </a:r>
            <a:r>
              <a:rPr lang="fr-FR" sz="1400" i="1" dirty="0" smtClean="0">
                <a:latin typeface="Calibri" pitchFamily="34" charset="0"/>
              </a:rPr>
              <a:t>J’étais tout le temps là « Oui, vous rentrez à 2h du matin, je viens vous chercher en voiture. » C’est vrai que je n’hésitais jamais à aller chercher mes filles, où qu’elles soient. […] </a:t>
            </a:r>
            <a:r>
              <a:rPr lang="fr-FR" sz="1400" b="1" i="1" dirty="0" smtClean="0">
                <a:latin typeface="Calibri" pitchFamily="34" charset="0"/>
              </a:rPr>
              <a:t>Mais dans le quotidien pour moi, j’allais à vélo</a:t>
            </a:r>
            <a:r>
              <a:rPr lang="fr-FR" sz="1400" i="1" dirty="0" smtClean="0">
                <a:latin typeface="Calibri" pitchFamily="34" charset="0"/>
              </a:rPr>
              <a:t>. »</a:t>
            </a:r>
          </a:p>
          <a:p>
            <a:pPr algn="just"/>
            <a:endParaRPr lang="fr-FR" sz="1400" i="1" dirty="0" smtClean="0">
              <a:latin typeface="Calibri" pitchFamily="34" charset="0"/>
            </a:endParaRPr>
          </a:p>
          <a:p>
            <a:pPr algn="r"/>
            <a:r>
              <a:rPr lang="fr-FR" sz="1400" b="1" i="1" dirty="0" smtClean="0">
                <a:latin typeface="Calibri" pitchFamily="34" charset="0"/>
              </a:rPr>
              <a:t>Michelle (66 ans, en </a:t>
            </a:r>
            <a:r>
              <a:rPr lang="fr-FR" sz="1400" b="1" i="1" dirty="0" smtClean="0">
                <a:latin typeface="Calibri" pitchFamily="34" charset="0"/>
              </a:rPr>
              <a:t>couple, 3 enfants, </a:t>
            </a:r>
            <a:r>
              <a:rPr lang="fr-FR" sz="1400" b="1" i="1" dirty="0" smtClean="0">
                <a:latin typeface="Calibri" pitchFamily="34" charset="0"/>
              </a:rPr>
              <a:t>Saint-Mandé)</a:t>
            </a:r>
          </a:p>
          <a:p>
            <a:pPr algn="just"/>
            <a:endParaRPr lang="fr-FR" sz="1200" i="1" dirty="0">
              <a:latin typeface="Calibri" pitchFamily="34" charset="0"/>
            </a:endParaRPr>
          </a:p>
        </p:txBody>
      </p:sp>
      <p:sp>
        <p:nvSpPr>
          <p:cNvPr id="22" name="Triangle isocèle 21"/>
          <p:cNvSpPr/>
          <p:nvPr/>
        </p:nvSpPr>
        <p:spPr>
          <a:xfrm rot="10800000">
            <a:off x="3275856" y="5877272"/>
            <a:ext cx="360039" cy="57606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395536" y="1882567"/>
            <a:ext cx="3384376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La question des déplacements d’accompagnement parmi lesquels les femmes sont surreprésentées (Motte-</a:t>
            </a:r>
            <a:r>
              <a:rPr lang="fr-FR" sz="1600" dirty="0" err="1" smtClean="0">
                <a:latin typeface="Calibri" pitchFamily="34" charset="0"/>
              </a:rPr>
              <a:t>Baumvol</a:t>
            </a:r>
            <a:r>
              <a:rPr lang="fr-FR" sz="1600" dirty="0" smtClean="0">
                <a:latin typeface="Calibri" pitchFamily="34" charset="0"/>
              </a:rPr>
              <a:t>, Bonin &amp; </a:t>
            </a:r>
            <a:r>
              <a:rPr lang="fr-FR" sz="1600" dirty="0" err="1" smtClean="0">
                <a:latin typeface="Calibri" pitchFamily="34" charset="0"/>
              </a:rPr>
              <a:t>Belton</a:t>
            </a:r>
            <a:r>
              <a:rPr lang="fr-FR" sz="1600" dirty="0" smtClean="0">
                <a:latin typeface="Calibri" pitchFamily="34" charset="0"/>
              </a:rPr>
              <a:t>-Chevalier,2014)</a:t>
            </a:r>
            <a:endParaRPr lang="fr-FR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fr-FR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L’arrivée des enfants constituent une étape importante dans la carrière des femmes cyclistes. </a:t>
            </a:r>
            <a:endParaRPr lang="fr-FR" sz="1600" dirty="0" smtClean="0">
              <a:latin typeface="Calibri" pitchFamily="34" charset="0"/>
            </a:endParaRPr>
          </a:p>
          <a:p>
            <a:pPr algn="just"/>
            <a:endParaRPr lang="fr-FR" sz="1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23" name="Arrondir un rectangle avec un coin diagonal 22"/>
          <p:cNvSpPr/>
          <p:nvPr/>
        </p:nvSpPr>
        <p:spPr>
          <a:xfrm>
            <a:off x="323528" y="188640"/>
            <a:ext cx="8496944" cy="79208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"/>
          <p:cNvSpPr txBox="1">
            <a:spLocks/>
          </p:cNvSpPr>
          <p:nvPr/>
        </p:nvSpPr>
        <p:spPr bwMode="auto">
          <a:xfrm>
            <a:off x="1403648" y="141784"/>
            <a:ext cx="6264696" cy="7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3 : Des contraintes qui s’amenuisent chez les adeptes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75928" y="1136938"/>
            <a:ext cx="82005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libri" pitchFamily="34" charset="0"/>
              </a:rPr>
              <a:t>A. </a:t>
            </a:r>
            <a:r>
              <a:rPr lang="fr-FR" sz="2000" dirty="0" smtClean="0">
                <a:latin typeface="Calibri" pitchFamily="34" charset="0"/>
              </a:rPr>
              <a:t>Adapter l’usage du vélo aux contraintes d’accompagnements</a:t>
            </a:r>
            <a:endParaRPr lang="fr-FR" sz="2000" dirty="0" smtClean="0">
              <a:latin typeface="Calibri" pitchFamily="34" charset="0"/>
            </a:endParaRPr>
          </a:p>
          <a:p>
            <a:endParaRPr lang="fr-FR" sz="2000" dirty="0">
              <a:latin typeface="Calibri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475928" y="1578278"/>
            <a:ext cx="7920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3851920" y="1700808"/>
            <a:ext cx="4896544" cy="2232248"/>
          </a:xfrm>
          <a:prstGeom prst="roundRect">
            <a:avLst/>
          </a:prstGeom>
          <a:solidFill>
            <a:srgbClr val="F8F8F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923928" y="1772816"/>
            <a:ext cx="47525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i="1" dirty="0" smtClean="0">
                <a:latin typeface="Calibri" pitchFamily="34" charset="0"/>
              </a:rPr>
              <a:t>	</a:t>
            </a:r>
            <a:r>
              <a:rPr lang="fr-FR" sz="1400" i="1" dirty="0" smtClean="0">
                <a:latin typeface="Calibri" pitchFamily="34" charset="0"/>
              </a:rPr>
              <a:t>«</a:t>
            </a:r>
            <a:r>
              <a:rPr lang="fr-FR" sz="1400" i="1" dirty="0" smtClean="0">
                <a:latin typeface="Calibri" pitchFamily="34" charset="0"/>
              </a:rPr>
              <a:t> </a:t>
            </a:r>
            <a:r>
              <a:rPr lang="fr-FR" sz="1400" i="1" dirty="0" smtClean="0">
                <a:latin typeface="Calibri" pitchFamily="34" charset="0"/>
              </a:rPr>
              <a:t>Moi </a:t>
            </a:r>
            <a:r>
              <a:rPr lang="fr-FR" sz="1400" i="1" dirty="0" smtClean="0">
                <a:latin typeface="Calibri" pitchFamily="34" charset="0"/>
              </a:rPr>
              <a:t>en semaine, je n'ai pas de </a:t>
            </a:r>
            <a:r>
              <a:rPr lang="fr-FR" sz="1400" i="1" dirty="0" smtClean="0">
                <a:latin typeface="Calibri" pitchFamily="34" charset="0"/>
              </a:rPr>
              <a:t>disponibilités, </a:t>
            </a:r>
            <a:r>
              <a:rPr lang="fr-FR" sz="1400" b="1" i="1" dirty="0" smtClean="0">
                <a:latin typeface="Calibri" pitchFamily="34" charset="0"/>
              </a:rPr>
              <a:t>pour Edith faire toutes les conduites avec quatre enfants, ça devient ingérable</a:t>
            </a:r>
            <a:r>
              <a:rPr lang="fr-FR" sz="1400" i="1" dirty="0" smtClean="0">
                <a:latin typeface="Calibri" pitchFamily="34" charset="0"/>
              </a:rPr>
              <a:t>. Multiplié par le nombre d'activités par enfant, en plus de l'école, </a:t>
            </a:r>
            <a:r>
              <a:rPr lang="fr-FR" sz="1400" b="1" i="1" dirty="0" smtClean="0">
                <a:latin typeface="Calibri" pitchFamily="34" charset="0"/>
              </a:rPr>
              <a:t>ça devient un boulot à temps plein.</a:t>
            </a:r>
            <a:r>
              <a:rPr lang="fr-FR" sz="1400" i="1" dirty="0" smtClean="0">
                <a:latin typeface="Calibri" pitchFamily="34" charset="0"/>
              </a:rPr>
              <a:t> Donc ouais, c’est ça, ou alors il faut qu'elle change de boulot, si elle devait les accompagner partout  a fortiori en voiture. Donc ouais </a:t>
            </a:r>
            <a:r>
              <a:rPr lang="fr-FR" sz="1400" b="1" i="1" dirty="0" smtClean="0">
                <a:latin typeface="Calibri" pitchFamily="34" charset="0"/>
              </a:rPr>
              <a:t>le vélo c'est une vraie libération pour les enfants</a:t>
            </a:r>
            <a:r>
              <a:rPr lang="fr-FR" sz="1400" i="1" dirty="0" smtClean="0">
                <a:latin typeface="Calibri" pitchFamily="34" charset="0"/>
              </a:rPr>
              <a:t>. </a:t>
            </a:r>
            <a:r>
              <a:rPr lang="fr-FR" sz="1400" i="1" dirty="0" smtClean="0">
                <a:latin typeface="Calibri" pitchFamily="34" charset="0"/>
              </a:rPr>
              <a:t>»</a:t>
            </a:r>
          </a:p>
          <a:p>
            <a:pPr algn="just"/>
            <a:endParaRPr lang="fr-FR" sz="1200" i="1" dirty="0" smtClean="0">
              <a:latin typeface="Calibri" pitchFamily="34" charset="0"/>
            </a:endParaRPr>
          </a:p>
          <a:p>
            <a:pPr algn="r"/>
            <a:r>
              <a:rPr lang="fr-FR" sz="1400" b="1" dirty="0" smtClean="0">
                <a:latin typeface="Calibri" pitchFamily="34" charset="0"/>
              </a:rPr>
              <a:t>Jérôme (44 ans, en couple, </a:t>
            </a:r>
            <a:r>
              <a:rPr lang="fr-FR" sz="1400" b="1" dirty="0" smtClean="0">
                <a:latin typeface="Calibri" pitchFamily="34" charset="0"/>
              </a:rPr>
              <a:t>4 enfants, Saint-Maur des Fossés)</a:t>
            </a:r>
            <a:endParaRPr lang="fr-FR" sz="1400" b="1" dirty="0" smtClean="0">
              <a:latin typeface="Calibri" pitchFamily="34" charset="0"/>
            </a:endParaRPr>
          </a:p>
          <a:p>
            <a:pPr algn="just"/>
            <a:endParaRPr lang="fr-FR" sz="1200" i="1" dirty="0">
              <a:latin typeface="Calibri" pitchFamily="34" charset="0"/>
            </a:endParaRPr>
          </a:p>
        </p:txBody>
      </p:sp>
      <p:sp>
        <p:nvSpPr>
          <p:cNvPr id="19" name="Triangle isocèle 18"/>
          <p:cNvSpPr/>
          <p:nvPr/>
        </p:nvSpPr>
        <p:spPr>
          <a:xfrm rot="10800000">
            <a:off x="4139952" y="3933055"/>
            <a:ext cx="272965" cy="360040"/>
          </a:xfrm>
          <a:prstGeom prst="triangle">
            <a:avLst/>
          </a:prstGeom>
          <a:solidFill>
            <a:srgbClr val="F8F8F8">
              <a:alpha val="8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395536" y="1882567"/>
            <a:ext cx="309634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smtClean="0">
                <a:latin typeface="Calibri" pitchFamily="34" charset="0"/>
              </a:rPr>
              <a:t>Chez les adeptes, développer la pratique du vélo chez les enfants permet de se libérer des déplacements d’accompagnement tout en leur offrant davantage d’autonomie.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23" name="Arrondir un rectangle avec un coin diagonal 22"/>
          <p:cNvSpPr/>
          <p:nvPr/>
        </p:nvSpPr>
        <p:spPr>
          <a:xfrm>
            <a:off x="323528" y="188640"/>
            <a:ext cx="8496944" cy="79208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"/>
          <p:cNvSpPr txBox="1">
            <a:spLocks/>
          </p:cNvSpPr>
          <p:nvPr/>
        </p:nvSpPr>
        <p:spPr bwMode="auto">
          <a:xfrm>
            <a:off x="1403648" y="141784"/>
            <a:ext cx="6264696" cy="7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3 : Des contraintes qui s’amenuisent chez les adeptes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75928" y="1136938"/>
            <a:ext cx="82005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libri" pitchFamily="34" charset="0"/>
              </a:rPr>
              <a:t>A. </a:t>
            </a:r>
            <a:r>
              <a:rPr lang="fr-FR" sz="2000" dirty="0" smtClean="0">
                <a:latin typeface="Calibri" pitchFamily="34" charset="0"/>
              </a:rPr>
              <a:t>Adapter l’usage du vélo aux contraintes d’accompagnements</a:t>
            </a:r>
            <a:endParaRPr lang="fr-FR" sz="2000" dirty="0" smtClean="0">
              <a:latin typeface="Calibri" pitchFamily="34" charset="0"/>
            </a:endParaRPr>
          </a:p>
          <a:p>
            <a:endParaRPr lang="fr-FR" sz="2000" dirty="0">
              <a:latin typeface="Calibri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475928" y="1578278"/>
            <a:ext cx="7920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3851920" y="1700808"/>
            <a:ext cx="4896544" cy="2232248"/>
          </a:xfrm>
          <a:prstGeom prst="roundRect">
            <a:avLst/>
          </a:prstGeom>
          <a:solidFill>
            <a:srgbClr val="F8F8F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923928" y="1772816"/>
            <a:ext cx="47525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i="1" dirty="0" smtClean="0">
                <a:latin typeface="Calibri" pitchFamily="34" charset="0"/>
              </a:rPr>
              <a:t>	</a:t>
            </a:r>
            <a:r>
              <a:rPr lang="fr-FR" sz="1400" i="1" dirty="0" smtClean="0">
                <a:latin typeface="Calibri" pitchFamily="34" charset="0"/>
              </a:rPr>
              <a:t>«</a:t>
            </a:r>
            <a:r>
              <a:rPr lang="fr-FR" sz="1400" i="1" dirty="0" smtClean="0">
                <a:latin typeface="Calibri" pitchFamily="34" charset="0"/>
              </a:rPr>
              <a:t> </a:t>
            </a:r>
            <a:r>
              <a:rPr lang="fr-FR" sz="1400" i="1" dirty="0" smtClean="0">
                <a:latin typeface="Calibri" pitchFamily="34" charset="0"/>
              </a:rPr>
              <a:t>Moi </a:t>
            </a:r>
            <a:r>
              <a:rPr lang="fr-FR" sz="1400" i="1" dirty="0" smtClean="0">
                <a:latin typeface="Calibri" pitchFamily="34" charset="0"/>
              </a:rPr>
              <a:t>en semaine, je n'ai pas de </a:t>
            </a:r>
            <a:r>
              <a:rPr lang="fr-FR" sz="1400" i="1" dirty="0" smtClean="0">
                <a:latin typeface="Calibri" pitchFamily="34" charset="0"/>
              </a:rPr>
              <a:t>disponibilités, </a:t>
            </a:r>
            <a:r>
              <a:rPr lang="fr-FR" sz="1400" b="1" i="1" dirty="0" smtClean="0">
                <a:latin typeface="Calibri" pitchFamily="34" charset="0"/>
              </a:rPr>
              <a:t>pour Edith faire toutes les conduites avec quatre enfants, ça devient ingérable</a:t>
            </a:r>
            <a:r>
              <a:rPr lang="fr-FR" sz="1400" i="1" dirty="0" smtClean="0">
                <a:latin typeface="Calibri" pitchFamily="34" charset="0"/>
              </a:rPr>
              <a:t>. Multiplié par le nombre d'activités par enfant, en plus de l'école, </a:t>
            </a:r>
            <a:r>
              <a:rPr lang="fr-FR" sz="1400" b="1" i="1" dirty="0" smtClean="0">
                <a:latin typeface="Calibri" pitchFamily="34" charset="0"/>
              </a:rPr>
              <a:t>ça devient un boulot à temps plein.</a:t>
            </a:r>
            <a:r>
              <a:rPr lang="fr-FR" sz="1400" i="1" dirty="0" smtClean="0">
                <a:latin typeface="Calibri" pitchFamily="34" charset="0"/>
              </a:rPr>
              <a:t> Donc ouais, c’est ça, ou alors il faut qu'elle change de boulot, si elle devait les accompagner partout  a fortiori en voiture. Donc ouais </a:t>
            </a:r>
            <a:r>
              <a:rPr lang="fr-FR" sz="1400" b="1" i="1" dirty="0" smtClean="0">
                <a:latin typeface="Calibri" pitchFamily="34" charset="0"/>
              </a:rPr>
              <a:t>le vélo c'est une vraie libération pour les enfants</a:t>
            </a:r>
            <a:r>
              <a:rPr lang="fr-FR" sz="1400" i="1" dirty="0" smtClean="0">
                <a:latin typeface="Calibri" pitchFamily="34" charset="0"/>
              </a:rPr>
              <a:t>. </a:t>
            </a:r>
            <a:r>
              <a:rPr lang="fr-FR" sz="1400" i="1" dirty="0" smtClean="0">
                <a:latin typeface="Calibri" pitchFamily="34" charset="0"/>
              </a:rPr>
              <a:t>»</a:t>
            </a:r>
          </a:p>
          <a:p>
            <a:pPr algn="just"/>
            <a:endParaRPr lang="fr-FR" sz="1200" i="1" dirty="0" smtClean="0">
              <a:latin typeface="Calibri" pitchFamily="34" charset="0"/>
            </a:endParaRPr>
          </a:p>
          <a:p>
            <a:pPr algn="r"/>
            <a:r>
              <a:rPr lang="fr-FR" sz="1400" b="1" dirty="0" smtClean="0">
                <a:latin typeface="Calibri" pitchFamily="34" charset="0"/>
              </a:rPr>
              <a:t>Jérôme (44 ans, en couple, </a:t>
            </a:r>
            <a:r>
              <a:rPr lang="fr-FR" sz="1400" b="1" dirty="0" smtClean="0">
                <a:latin typeface="Calibri" pitchFamily="34" charset="0"/>
              </a:rPr>
              <a:t>4 enfants, Saint-Maur des Fossés)</a:t>
            </a:r>
            <a:endParaRPr lang="fr-FR" sz="1400" b="1" dirty="0" smtClean="0">
              <a:latin typeface="Calibri" pitchFamily="34" charset="0"/>
            </a:endParaRPr>
          </a:p>
          <a:p>
            <a:pPr algn="just"/>
            <a:endParaRPr lang="fr-FR" sz="1200" i="1" dirty="0">
              <a:latin typeface="Calibri" pitchFamily="34" charset="0"/>
            </a:endParaRPr>
          </a:p>
        </p:txBody>
      </p:sp>
      <p:sp>
        <p:nvSpPr>
          <p:cNvPr id="19" name="Triangle isocèle 18"/>
          <p:cNvSpPr/>
          <p:nvPr/>
        </p:nvSpPr>
        <p:spPr>
          <a:xfrm rot="10800000">
            <a:off x="4139952" y="3933055"/>
            <a:ext cx="272965" cy="360040"/>
          </a:xfrm>
          <a:prstGeom prst="triangle">
            <a:avLst/>
          </a:prstGeom>
          <a:solidFill>
            <a:srgbClr val="F8F8F8">
              <a:alpha val="8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riangle isocèle 28"/>
          <p:cNvSpPr/>
          <p:nvPr/>
        </p:nvSpPr>
        <p:spPr>
          <a:xfrm rot="10800000">
            <a:off x="3995936" y="5661248"/>
            <a:ext cx="271089" cy="472553"/>
          </a:xfrm>
          <a:prstGeom prst="triangle">
            <a:avLst/>
          </a:prstGeom>
          <a:solidFill>
            <a:srgbClr val="F8F8F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3707904" y="4365104"/>
            <a:ext cx="4968552" cy="1296144"/>
          </a:xfrm>
          <a:prstGeom prst="roundRect">
            <a:avLst/>
          </a:prstGeom>
          <a:solidFill>
            <a:srgbClr val="F8F8F8">
              <a:alpha val="89804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3923928" y="4437112"/>
            <a:ext cx="46085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200" dirty="0" smtClean="0">
                <a:latin typeface="Calibri" pitchFamily="34" charset="0"/>
              </a:rPr>
              <a:t>	</a:t>
            </a:r>
            <a:r>
              <a:rPr lang="fr-FR" sz="1400" dirty="0" smtClean="0">
                <a:latin typeface="Calibri" pitchFamily="34" charset="0"/>
              </a:rPr>
              <a:t>«</a:t>
            </a:r>
            <a:r>
              <a:rPr lang="fr-FR" sz="1400" dirty="0" smtClean="0">
                <a:latin typeface="Calibri" pitchFamily="34" charset="0"/>
              </a:rPr>
              <a:t>  Parce </a:t>
            </a:r>
            <a:r>
              <a:rPr lang="fr-FR" sz="1400" dirty="0" smtClean="0">
                <a:latin typeface="Calibri" pitchFamily="34" charset="0"/>
              </a:rPr>
              <a:t>qu’en </a:t>
            </a:r>
            <a:r>
              <a:rPr lang="fr-FR" sz="1400" dirty="0" smtClean="0">
                <a:latin typeface="Calibri" pitchFamily="34" charset="0"/>
              </a:rPr>
              <a:t>fait </a:t>
            </a:r>
            <a:r>
              <a:rPr lang="fr-FR" sz="1400" b="1" dirty="0" smtClean="0">
                <a:latin typeface="Calibri" pitchFamily="34" charset="0"/>
              </a:rPr>
              <a:t>c’est moi qui le </a:t>
            </a:r>
            <a:r>
              <a:rPr lang="fr-FR" sz="1400" b="1" dirty="0" smtClean="0">
                <a:latin typeface="Calibri" pitchFamily="34" charset="0"/>
              </a:rPr>
              <a:t>conduis </a:t>
            </a:r>
            <a:r>
              <a:rPr lang="fr-FR" sz="1400" b="1" dirty="0" smtClean="0">
                <a:latin typeface="Calibri" pitchFamily="34" charset="0"/>
              </a:rPr>
              <a:t>tout le </a:t>
            </a:r>
            <a:r>
              <a:rPr lang="fr-FR" sz="1400" b="1" dirty="0" smtClean="0">
                <a:latin typeface="Calibri" pitchFamily="34" charset="0"/>
              </a:rPr>
              <a:t>temps</a:t>
            </a:r>
            <a:r>
              <a:rPr lang="fr-FR" sz="1400" dirty="0" smtClean="0">
                <a:latin typeface="Calibri" pitchFamily="34" charset="0"/>
              </a:rPr>
              <a:t> [le </a:t>
            </a:r>
            <a:r>
              <a:rPr lang="fr-FR" sz="1400" dirty="0" err="1" smtClean="0">
                <a:latin typeface="Calibri" pitchFamily="34" charset="0"/>
              </a:rPr>
              <a:t>vélocargo</a:t>
            </a:r>
            <a:r>
              <a:rPr lang="fr-FR" sz="1400" dirty="0" smtClean="0">
                <a:latin typeface="Calibri" pitchFamily="34" charset="0"/>
              </a:rPr>
              <a:t>]. […] Parce que </a:t>
            </a:r>
            <a:r>
              <a:rPr lang="fr-FR" sz="1400" b="1" dirty="0" smtClean="0">
                <a:latin typeface="Calibri" pitchFamily="34" charset="0"/>
              </a:rPr>
              <a:t>c’est </a:t>
            </a:r>
            <a:r>
              <a:rPr lang="fr-FR" sz="1400" b="1" dirty="0" smtClean="0">
                <a:latin typeface="Calibri" pitchFamily="34" charset="0"/>
              </a:rPr>
              <a:t>moi qui dépose les enfants à l’école</a:t>
            </a:r>
            <a:r>
              <a:rPr lang="fr-FR" sz="1400" dirty="0" smtClean="0">
                <a:latin typeface="Calibri" pitchFamily="34" charset="0"/>
              </a:rPr>
              <a:t>. » </a:t>
            </a:r>
            <a:endParaRPr lang="fr-FR" sz="1400" dirty="0" smtClean="0">
              <a:latin typeface="Calibri" pitchFamily="34" charset="0"/>
            </a:endParaRPr>
          </a:p>
          <a:p>
            <a:pPr lvl="0" algn="just"/>
            <a:endParaRPr lang="fr-FR" sz="1400" dirty="0" smtClean="0">
              <a:latin typeface="Calibri" pitchFamily="34" charset="0"/>
            </a:endParaRPr>
          </a:p>
          <a:p>
            <a:pPr algn="r"/>
            <a:r>
              <a:rPr lang="fr-FR" sz="1400" b="1" dirty="0" err="1" smtClean="0">
                <a:latin typeface="Calibri" pitchFamily="34" charset="0"/>
              </a:rPr>
              <a:t>Maryam</a:t>
            </a:r>
            <a:r>
              <a:rPr lang="fr-FR" sz="1400" b="1" dirty="0" smtClean="0">
                <a:latin typeface="Calibri" pitchFamily="34" charset="0"/>
              </a:rPr>
              <a:t> (38 </a:t>
            </a:r>
            <a:r>
              <a:rPr lang="fr-FR" sz="1400" b="1" dirty="0" smtClean="0">
                <a:latin typeface="Calibri" pitchFamily="34" charset="0"/>
              </a:rPr>
              <a:t>ans, en </a:t>
            </a:r>
            <a:r>
              <a:rPr lang="fr-FR" sz="1400" b="1" dirty="0" smtClean="0">
                <a:latin typeface="Calibri" pitchFamily="34" charset="0"/>
              </a:rPr>
              <a:t>couple, 2 enfants, Aubervilliers)</a:t>
            </a:r>
            <a:endParaRPr lang="fr-FR" sz="1400" b="1" i="1" dirty="0">
              <a:latin typeface="Calibri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95536" y="1882567"/>
            <a:ext cx="309634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smtClean="0">
                <a:latin typeface="Calibri" pitchFamily="34" charset="0"/>
              </a:rPr>
              <a:t>Chez les adeptes, développer la pratique du vélo chez les enfants permet de se libérer des déplacements d’accompagnement tout en leur offrant davantage d’autonomie.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5536" y="4077072"/>
            <a:ext cx="28083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latin typeface="Calibri" pitchFamily="34" charset="0"/>
              </a:rPr>
              <a:t>-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smtClean="0">
                <a:latin typeface="Calibri" pitchFamily="34" charset="0"/>
              </a:rPr>
              <a:t>Pour que l’accompagnement soit possible en vélo, il faut repenser l’équipement mais pas forcément la répartition des tâches au sein du ménage. </a:t>
            </a:r>
            <a:endParaRPr lang="fr-FR" sz="1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23" name="Arrondir un rectangle avec un coin diagonal 22"/>
          <p:cNvSpPr/>
          <p:nvPr/>
        </p:nvSpPr>
        <p:spPr>
          <a:xfrm>
            <a:off x="323528" y="188640"/>
            <a:ext cx="8496944" cy="79208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"/>
          <p:cNvSpPr txBox="1">
            <a:spLocks/>
          </p:cNvSpPr>
          <p:nvPr/>
        </p:nvSpPr>
        <p:spPr bwMode="auto">
          <a:xfrm>
            <a:off x="1403648" y="141784"/>
            <a:ext cx="6264696" cy="7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3 : Des contraintes qui s’amenuisent chez les adeptes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75928" y="1136938"/>
            <a:ext cx="82005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libri" pitchFamily="34" charset="0"/>
              </a:rPr>
              <a:t>B. Un aller-retour entre les contraintes sociales et professionnelles</a:t>
            </a:r>
            <a:endParaRPr lang="fr-FR" sz="2000" dirty="0" smtClean="0">
              <a:latin typeface="Calibri" pitchFamily="34" charset="0"/>
            </a:endParaRPr>
          </a:p>
          <a:p>
            <a:endParaRPr lang="fr-FR" sz="2000" dirty="0">
              <a:latin typeface="Calibri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475928" y="1556792"/>
            <a:ext cx="7920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3059832" y="2492896"/>
            <a:ext cx="5832648" cy="25202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03848" y="2564904"/>
            <a:ext cx="5544617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smtClean="0">
                <a:latin typeface="Calibri" pitchFamily="34" charset="0"/>
              </a:rPr>
              <a:t>	</a:t>
            </a:r>
            <a:r>
              <a:rPr lang="fr-FR" sz="1500" i="1" dirty="0" smtClean="0">
                <a:latin typeface="Calibri" pitchFamily="34" charset="0"/>
              </a:rPr>
              <a:t>«</a:t>
            </a:r>
            <a:r>
              <a:rPr lang="fr-FR" sz="1500" i="1" dirty="0" smtClean="0">
                <a:latin typeface="Calibri" pitchFamily="34" charset="0"/>
              </a:rPr>
              <a:t> </a:t>
            </a:r>
            <a:r>
              <a:rPr lang="fr-FR" sz="1500" dirty="0" smtClean="0"/>
              <a:t> </a:t>
            </a:r>
            <a:r>
              <a:rPr lang="fr-FR" sz="1500" dirty="0" smtClean="0">
                <a:latin typeface="Calibri" pitchFamily="34" charset="0"/>
              </a:rPr>
              <a:t>Oui je me suis un peu équipé. </a:t>
            </a:r>
            <a:r>
              <a:rPr lang="fr-FR" sz="1500" dirty="0" smtClean="0">
                <a:latin typeface="Calibri" pitchFamily="34" charset="0"/>
              </a:rPr>
              <a:t>Mais </a:t>
            </a:r>
            <a:r>
              <a:rPr lang="fr-FR" sz="1500" b="1" dirty="0" smtClean="0">
                <a:latin typeface="Calibri" pitchFamily="34" charset="0"/>
              </a:rPr>
              <a:t>il y a des choses sur lesquelles j’ai lâché, la perfection en arrivant au travail</a:t>
            </a:r>
            <a:r>
              <a:rPr lang="fr-FR" sz="1500" dirty="0" smtClean="0">
                <a:latin typeface="Calibri" pitchFamily="34" charset="0"/>
              </a:rPr>
              <a:t>, j’ai lâché [rire]. Parfois, on s’impose des choses au travail, tu sais, dans la représentation, tout ça. Voilà avec le temps j’ai un peu lâché. </a:t>
            </a:r>
            <a:r>
              <a:rPr lang="fr-FR" sz="1500" b="1" dirty="0" smtClean="0">
                <a:latin typeface="Calibri" pitchFamily="34" charset="0"/>
              </a:rPr>
              <a:t>En travaillant au service du sport</a:t>
            </a:r>
            <a:r>
              <a:rPr lang="fr-FR" sz="1500" dirty="0" smtClean="0">
                <a:latin typeface="Calibri" pitchFamily="34" charset="0"/>
              </a:rPr>
              <a:t>, il y a beaucoup de personnes, de collègues qui arrivent en basket/jean, bon … Donc </a:t>
            </a:r>
            <a:r>
              <a:rPr lang="fr-FR" sz="1500" b="1" dirty="0" smtClean="0">
                <a:latin typeface="Calibri" pitchFamily="34" charset="0"/>
              </a:rPr>
              <a:t>je me suis un peu plus autorisé, j’ai lâché prise on va dire.</a:t>
            </a:r>
            <a:r>
              <a:rPr lang="fr-FR" sz="1500" dirty="0" smtClean="0">
                <a:latin typeface="Calibri" pitchFamily="34" charset="0"/>
              </a:rPr>
              <a:t> Parce que chez les filles il y a cette contrainte, plus forte que chez les garçons. </a:t>
            </a:r>
            <a:r>
              <a:rPr lang="fr-FR" sz="1500" dirty="0" smtClean="0">
                <a:latin typeface="Calibri" pitchFamily="34" charset="0"/>
              </a:rPr>
              <a:t>» </a:t>
            </a:r>
            <a:endParaRPr lang="fr-FR" sz="1500" dirty="0" smtClean="0">
              <a:latin typeface="Calibri" pitchFamily="34" charset="0"/>
            </a:endParaRPr>
          </a:p>
          <a:p>
            <a:pPr algn="just"/>
            <a:endParaRPr lang="fr-FR" sz="1500" dirty="0" smtClean="0">
              <a:latin typeface="Calibri" pitchFamily="34" charset="0"/>
            </a:endParaRPr>
          </a:p>
          <a:p>
            <a:pPr algn="r"/>
            <a:r>
              <a:rPr lang="fr-FR" sz="1500" b="1" dirty="0" smtClean="0">
                <a:latin typeface="Calibri" pitchFamily="34" charset="0"/>
              </a:rPr>
              <a:t>Bénédicte (52 ans, en couple, </a:t>
            </a:r>
            <a:r>
              <a:rPr lang="fr-FR" sz="1500" b="1" dirty="0" smtClean="0">
                <a:latin typeface="Calibri" pitchFamily="34" charset="0"/>
              </a:rPr>
              <a:t>2</a:t>
            </a:r>
            <a:r>
              <a:rPr lang="fr-FR" sz="1500" b="1" dirty="0" smtClean="0">
                <a:latin typeface="Calibri" pitchFamily="34" charset="0"/>
              </a:rPr>
              <a:t> enfants, </a:t>
            </a:r>
            <a:r>
              <a:rPr lang="fr-FR" sz="1500" b="1" dirty="0" smtClean="0">
                <a:latin typeface="Calibri" pitchFamily="34" charset="0"/>
              </a:rPr>
              <a:t>Rosny-sous-Bois)</a:t>
            </a:r>
            <a:endParaRPr lang="fr-FR" sz="1500" b="1" i="1" dirty="0">
              <a:latin typeface="Calibri" pitchFamily="34" charset="0"/>
            </a:endParaRPr>
          </a:p>
        </p:txBody>
      </p:sp>
      <p:sp>
        <p:nvSpPr>
          <p:cNvPr id="25" name="Triangle isocèle 24"/>
          <p:cNvSpPr/>
          <p:nvPr/>
        </p:nvSpPr>
        <p:spPr>
          <a:xfrm rot="10800000">
            <a:off x="3419872" y="5013177"/>
            <a:ext cx="288032" cy="43204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323528" y="1988840"/>
            <a:ext cx="2376264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Les évolutions professionnelles et l’émancipation vis-à-vis </a:t>
            </a:r>
            <a:r>
              <a:rPr lang="fr-FR" sz="1600" dirty="0" smtClean="0">
                <a:latin typeface="Calibri" pitchFamily="34" charset="0"/>
              </a:rPr>
              <a:t>des </a:t>
            </a:r>
            <a:r>
              <a:rPr lang="fr-FR" sz="1600" dirty="0" smtClean="0">
                <a:latin typeface="Calibri" pitchFamily="34" charset="0"/>
              </a:rPr>
              <a:t>« </a:t>
            </a:r>
            <a:r>
              <a:rPr lang="fr-FR" sz="1600" i="1" dirty="0" smtClean="0">
                <a:latin typeface="Calibri" pitchFamily="34" charset="0"/>
              </a:rPr>
              <a:t>normes de la féminité dominante » </a:t>
            </a:r>
            <a:r>
              <a:rPr lang="fr-FR" sz="1600" dirty="0" smtClean="0">
                <a:latin typeface="Calibri" pitchFamily="34" charset="0"/>
              </a:rPr>
              <a:t>participent conjointement au maintien de la pratique et l’acceptation des contraintes de l’utilisation du vélo.</a:t>
            </a:r>
            <a:endParaRPr lang="fr-FR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fr-FR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fr-FR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fr-FR" sz="1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32" name="Rectangle 2"/>
          <p:cNvSpPr txBox="1">
            <a:spLocks/>
          </p:cNvSpPr>
          <p:nvPr/>
        </p:nvSpPr>
        <p:spPr bwMode="auto">
          <a:xfrm>
            <a:off x="5436096" y="1328192"/>
            <a:ext cx="15841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3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8" name="Arrondir un rectangle avec un coin diagonal 17"/>
          <p:cNvSpPr/>
          <p:nvPr/>
        </p:nvSpPr>
        <p:spPr>
          <a:xfrm>
            <a:off x="323528" y="188640"/>
            <a:ext cx="8496944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 bwMode="auto">
          <a:xfrm>
            <a:off x="3293858" y="141784"/>
            <a:ext cx="2556284" cy="40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CONCLUSION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292080" y="1700808"/>
            <a:ext cx="3384376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Un usage du vélo chez </a:t>
            </a:r>
            <a:r>
              <a:rPr lang="fr-FR" sz="1600" dirty="0" smtClean="0">
                <a:latin typeface="Calibri" pitchFamily="34" charset="0"/>
              </a:rPr>
              <a:t>ces </a:t>
            </a:r>
            <a:r>
              <a:rPr lang="fr-FR" sz="1600" dirty="0" smtClean="0">
                <a:latin typeface="Calibri" pitchFamily="34" charset="0"/>
              </a:rPr>
              <a:t>femmes s’insert dans une biographie de mobilité particulièrement </a:t>
            </a:r>
            <a:r>
              <a:rPr lang="fr-FR" sz="1600" dirty="0" smtClean="0">
                <a:latin typeface="Calibri" pitchFamily="34" charset="0"/>
              </a:rPr>
              <a:t>dépendantes aux biographies partielles présentes dans le modèle mais aussi au capital spatial, aux conditions externes et aux modes de vie.</a:t>
            </a:r>
            <a:endParaRPr lang="fr-FR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fr-FR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fr-FR" sz="1600" dirty="0" smtClean="0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fr-FR" sz="1600" dirty="0" smtClean="0">
              <a:latin typeface="Calibri" pitchFamily="34" charset="0"/>
            </a:endParaRPr>
          </a:p>
        </p:txBody>
      </p:sp>
      <p:pic>
        <p:nvPicPr>
          <p:cNvPr id="35" name="Image 34" descr="Modèle de biographie des mobilité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28676"/>
            <a:ext cx="4464496" cy="3771830"/>
          </a:xfrm>
          <a:prstGeom prst="rect">
            <a:avLst/>
          </a:prstGeom>
        </p:spPr>
      </p:pic>
      <p:sp>
        <p:nvSpPr>
          <p:cNvPr id="36" name="Arrondir un rectangle avec un coin diagonal 35"/>
          <p:cNvSpPr/>
          <p:nvPr/>
        </p:nvSpPr>
        <p:spPr>
          <a:xfrm>
            <a:off x="827584" y="908720"/>
            <a:ext cx="3816424" cy="79208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Rectangle 2"/>
          <p:cNvSpPr txBox="1">
            <a:spLocks/>
          </p:cNvSpPr>
          <p:nvPr/>
        </p:nvSpPr>
        <p:spPr bwMode="auto">
          <a:xfrm>
            <a:off x="1475656" y="980728"/>
            <a:ext cx="2520280" cy="53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altLang="fr-FR" b="1" dirty="0" smtClean="0">
                <a:solidFill>
                  <a:schemeClr val="bg1"/>
                </a:solidFill>
                <a:latin typeface="Calibri" pitchFamily="34" charset="0"/>
              </a:rPr>
              <a:t>Modèle de biographie de mobilité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27584" y="5584884"/>
            <a:ext cx="338688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fr-FR" altLang="fr-FR" sz="13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Source : Scheiner, 2007 repris par </a:t>
            </a:r>
            <a:r>
              <a:rPr lang="fr-FR" altLang="fr-FR" sz="1300" i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Baehler</a:t>
            </a:r>
            <a:r>
              <a:rPr lang="fr-FR" altLang="fr-FR" sz="13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 txBox="1">
            <a:spLocks/>
          </p:cNvSpPr>
          <p:nvPr/>
        </p:nvSpPr>
        <p:spPr bwMode="auto">
          <a:xfrm>
            <a:off x="3815916" y="1328192"/>
            <a:ext cx="15841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INTRODUCTION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1403648" y="440668"/>
            <a:ext cx="6408712" cy="504056"/>
          </a:xfrm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r-FR" sz="2000" b="0" dirty="0" smtClean="0">
                <a:solidFill>
                  <a:schemeClr val="bg1"/>
                </a:solidFill>
                <a:latin typeface="Futura-Bold" pitchFamily="2" charset="0"/>
              </a:rPr>
              <a:t>Les facteurs de désocialisation à la pratique du vélo chez les femmes en Ile-de-France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827584" y="5661248"/>
            <a:ext cx="470237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fr-FR" altLang="fr-FR" sz="13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Source : </a:t>
            </a:r>
            <a:r>
              <a:rPr lang="fr-FR" altLang="fr-FR" sz="1300" i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Garrard</a:t>
            </a:r>
            <a:r>
              <a:rPr lang="fr-FR" altLang="fr-FR" sz="13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fr-FR" altLang="fr-FR" sz="1300" i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Handy</a:t>
            </a:r>
            <a:r>
              <a:rPr lang="fr-FR" altLang="fr-FR" sz="13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&amp; </a:t>
            </a:r>
            <a:r>
              <a:rPr lang="fr-FR" altLang="fr-FR" sz="1300" i="1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Dill</a:t>
            </a:r>
            <a:r>
              <a:rPr lang="fr-FR" altLang="fr-FR" sz="13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2012 / Sauf ENTD 2008 pour France</a:t>
            </a:r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611560" y="858416"/>
            <a:ext cx="5112568" cy="554360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/>
          </p:cNvSpPr>
          <p:nvPr/>
        </p:nvSpPr>
        <p:spPr bwMode="auto">
          <a:xfrm>
            <a:off x="683568" y="900708"/>
            <a:ext cx="4896544" cy="46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altLang="fr-FR" sz="1400" b="1" dirty="0" smtClean="0">
                <a:solidFill>
                  <a:schemeClr val="bg1"/>
                </a:solidFill>
                <a:latin typeface="Calibri" pitchFamily="34" charset="0"/>
              </a:rPr>
              <a:t>Rapport entre la part modale du vélo et la part de femme parmi les cyclistes dans </a:t>
            </a:r>
            <a:r>
              <a:rPr lang="fr-FR" altLang="fr-FR" sz="1400" b="1" dirty="0" smtClean="0">
                <a:solidFill>
                  <a:schemeClr val="bg1"/>
                </a:solidFill>
                <a:latin typeface="Calibri" pitchFamily="34" charset="0"/>
              </a:rPr>
              <a:t>12 pays occidentaux</a:t>
            </a:r>
            <a:endParaRPr lang="fr-FR" altLang="fr-FR" sz="1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Rectangle 2"/>
          <p:cNvSpPr txBox="1">
            <a:spLocks/>
          </p:cNvSpPr>
          <p:nvPr/>
        </p:nvSpPr>
        <p:spPr bwMode="auto">
          <a:xfrm>
            <a:off x="6156176" y="2132856"/>
            <a:ext cx="2484784" cy="16561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hangingPunct="0">
              <a:defRPr/>
            </a:pP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</a:t>
            </a:r>
            <a:r>
              <a:rPr kumimoji="0" lang="fr-FR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« Le lien entre la part</a:t>
            </a:r>
            <a:r>
              <a:rPr kumimoji="0" lang="fr-FR" sz="160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modale du vélo et la part de femmes est clair à l’échelle nationale, comme à l’échelle des villes, des régions ou des quartiers.»</a:t>
            </a:r>
            <a:endParaRPr lang="fr-FR" altLang="fr-FR" sz="1600" i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 bwMode="auto">
          <a:xfrm>
            <a:off x="6156176" y="4005064"/>
            <a:ext cx="2376265" cy="7200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Traduction issue de J. </a:t>
            </a:r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Garrard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, S. </a:t>
            </a:r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Handy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&amp; J. </a:t>
            </a:r>
            <a:r>
              <a:rPr lang="fr-FR" sz="1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Dill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, « </a:t>
            </a: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Women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and </a:t>
            </a: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Cycling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 »,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in </a:t>
            </a:r>
            <a:r>
              <a:rPr kumimoji="0" lang="fr-FR" sz="14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City </a:t>
            </a:r>
            <a:r>
              <a:rPr kumimoji="0" lang="fr-FR" sz="1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Cycling</a:t>
            </a:r>
            <a:r>
              <a:rPr kumimoji="0" lang="fr-FR" sz="1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, 2012, p. 215</a:t>
            </a:r>
            <a:endParaRPr kumimoji="0" lang="fr-FR" alt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3" name="Graphique 12"/>
          <p:cNvGraphicFramePr/>
          <p:nvPr/>
        </p:nvGraphicFramePr>
        <p:xfrm>
          <a:off x="395536" y="1628800"/>
          <a:ext cx="5382117" cy="4089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Arrondir un rectangle avec un coin diagonal 13"/>
          <p:cNvSpPr/>
          <p:nvPr/>
        </p:nvSpPr>
        <p:spPr>
          <a:xfrm>
            <a:off x="323528" y="188640"/>
            <a:ext cx="8496944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3293858" y="141784"/>
            <a:ext cx="2556284" cy="40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INTRODUCTION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32" name="Rectangle 2"/>
          <p:cNvSpPr txBox="1">
            <a:spLocks/>
          </p:cNvSpPr>
          <p:nvPr/>
        </p:nvSpPr>
        <p:spPr bwMode="auto">
          <a:xfrm>
            <a:off x="5436096" y="1328192"/>
            <a:ext cx="15841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3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8" name="Arrondir un rectangle avec un coin diagonal 17"/>
          <p:cNvSpPr/>
          <p:nvPr/>
        </p:nvSpPr>
        <p:spPr>
          <a:xfrm>
            <a:off x="323528" y="188640"/>
            <a:ext cx="8496944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 bwMode="auto">
          <a:xfrm>
            <a:off x="3293858" y="141784"/>
            <a:ext cx="2556284" cy="40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CONCLUSION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863080" y="2636912"/>
            <a:ext cx="6445224" cy="64807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hangingPunct="0">
              <a:defRPr/>
            </a:pPr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	</a:t>
            </a:r>
            <a:r>
              <a:rPr lang="fr-FR" sz="1700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« Toutefois, la détention du permis de conduire ne renseigne qu’imparfaitement sur l’appropriation de la </a:t>
            </a:r>
            <a:r>
              <a:rPr lang="fr-FR" sz="1700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voiture</a:t>
            </a:r>
            <a:r>
              <a:rPr lang="fr-FR" sz="1700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.»</a:t>
            </a:r>
            <a:endParaRPr lang="fr-FR" altLang="fr-FR" sz="1700" i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 bwMode="auto">
          <a:xfrm>
            <a:off x="2555777" y="3356992"/>
            <a:ext cx="4680520" cy="7200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700" b="1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Y. </a:t>
            </a:r>
            <a:r>
              <a:rPr lang="fr-FR" sz="1700" b="1" noProof="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Demoli</a:t>
            </a: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, </a:t>
            </a: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« </a:t>
            </a: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Les femmes prennent le volant»,</a:t>
            </a:r>
            <a:r>
              <a:rPr kumimoji="0" lang="fr-FR" sz="17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fr-FR" sz="17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 </a:t>
            </a:r>
            <a:r>
              <a:rPr kumimoji="0" lang="fr-FR" sz="17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Travail, genre et sociétés</a:t>
            </a:r>
            <a:r>
              <a:rPr kumimoji="0" lang="fr-FR" sz="17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, n°32, 2014, </a:t>
            </a:r>
            <a:r>
              <a:rPr kumimoji="0" lang="fr-FR" sz="17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p. </a:t>
            </a:r>
            <a:r>
              <a:rPr kumimoji="0" lang="fr-FR" sz="17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127</a:t>
            </a:r>
            <a:endParaRPr kumimoji="0" lang="fr-FR" altLang="fr-FR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ndir un rectangle avec un coin diagonal 8"/>
          <p:cNvSpPr/>
          <p:nvPr/>
        </p:nvSpPr>
        <p:spPr>
          <a:xfrm>
            <a:off x="585900" y="332656"/>
            <a:ext cx="8136904" cy="1008112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2"/>
          <p:cNvSpPr txBox="1">
            <a:spLocks/>
          </p:cNvSpPr>
          <p:nvPr/>
        </p:nvSpPr>
        <p:spPr bwMode="auto">
          <a:xfrm>
            <a:off x="539552" y="548680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-Bold" pitchFamily="2" charset="0"/>
                <a:ea typeface="+mj-ea"/>
                <a:cs typeface="+mj-cs"/>
              </a:rPr>
              <a:t>Merci de votre</a:t>
            </a:r>
            <a:r>
              <a:rPr kumimoji="0" lang="fr-FR" altLang="fr-FR" sz="28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-Bold" pitchFamily="2" charset="0"/>
                <a:ea typeface="+mj-ea"/>
                <a:cs typeface="+mj-cs"/>
              </a:rPr>
              <a:t> attention !</a:t>
            </a:r>
            <a:endParaRPr kumimoji="0" lang="fr-FR" altLang="fr-FR" sz="4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-Bold" pitchFamily="2" charset="0"/>
              <a:ea typeface="+mj-ea"/>
              <a:cs typeface="+mj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6372200" y="1916832"/>
            <a:ext cx="2627784" cy="34563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eaLnBrk="0" hangingPunct="0"/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Clément </a:t>
            </a:r>
            <a:r>
              <a:rPr lang="fr-FR" sz="12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Dusong</a:t>
            </a:r>
            <a:endParaRPr lang="fr-FR" sz="12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  <a:p>
            <a:pPr lvl="0" algn="just" eaLnBrk="0" hangingPunct="0"/>
            <a:r>
              <a:rPr lang="fr-FR" altLang="fr-FR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Doctorant</a:t>
            </a:r>
          </a:p>
          <a:p>
            <a:pPr algn="just" eaLnBrk="0" hangingPunct="0"/>
            <a:r>
              <a:rPr lang="fr-FR" altLang="fr-FR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Dynamiques Economiques et Sociales des Transports (DEST)</a:t>
            </a:r>
          </a:p>
          <a:p>
            <a:pPr lvl="0" algn="just" eaLnBrk="0" hangingPunct="0"/>
            <a:r>
              <a:rPr lang="en-US" altLang="fr-FR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IFSTTAR</a:t>
            </a:r>
          </a:p>
          <a:p>
            <a:pPr lvl="0" algn="just" eaLnBrk="0" hangingPunct="0"/>
            <a:endParaRPr lang="en-US" altLang="fr-FR" sz="12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  <a:p>
            <a:pPr lvl="0" algn="just" eaLnBrk="0" hangingPunct="0"/>
            <a:r>
              <a:rPr lang="en-US" altLang="fr-FR" sz="12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Cité</a:t>
            </a:r>
            <a:r>
              <a:rPr lang="en-US" altLang="fr-FR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Descartes</a:t>
            </a:r>
          </a:p>
          <a:p>
            <a:pPr lvl="0" algn="just" eaLnBrk="0" hangingPunct="0"/>
            <a:r>
              <a:rPr lang="en-US" altLang="fr-FR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14-20 Boulevard Newton </a:t>
            </a:r>
          </a:p>
          <a:p>
            <a:pPr lvl="0" algn="just" eaLnBrk="0" hangingPunct="0"/>
            <a:r>
              <a:rPr lang="en-US" altLang="fr-FR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77447 Marne-la-</a:t>
            </a:r>
            <a:r>
              <a:rPr lang="en-US" altLang="fr-FR" sz="12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Vallée</a:t>
            </a:r>
            <a:r>
              <a:rPr lang="en-US" altLang="fr-FR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altLang="fr-FR" sz="12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Cedex</a:t>
            </a:r>
            <a:r>
              <a:rPr lang="en-US" altLang="fr-FR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2</a:t>
            </a:r>
          </a:p>
          <a:p>
            <a:pPr lvl="0" algn="just" eaLnBrk="0" hangingPunct="0"/>
            <a:r>
              <a:rPr lang="en-US" altLang="fr-FR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France</a:t>
            </a:r>
          </a:p>
          <a:p>
            <a:pPr lvl="0" algn="just" eaLnBrk="0" hangingPunct="0"/>
            <a:endParaRPr lang="en-US" altLang="fr-FR" sz="12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  <a:p>
            <a:pPr lvl="0" algn="just" eaLnBrk="0" hangingPunct="0"/>
            <a:r>
              <a:rPr lang="en-US" altLang="fr-FR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  <a:hlinkClick r:id="rId2"/>
              </a:rPr>
              <a:t>clement.dusong@ifsttar.fr</a:t>
            </a:r>
            <a:endParaRPr lang="en-US" altLang="fr-FR" sz="12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  <a:p>
            <a:pPr lvl="0" algn="just" eaLnBrk="0" hangingPunct="0"/>
            <a:r>
              <a:rPr lang="en-US" altLang="fr-FR" sz="1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+33 7 81 81 43 03</a:t>
            </a:r>
            <a:endParaRPr lang="fr-FR" altLang="fr-FR" sz="12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1700809"/>
            <a:ext cx="59766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</a:t>
            </a: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fr-FR" sz="12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Baehler</a:t>
            </a: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(2014) </a:t>
            </a:r>
            <a:r>
              <a:rPr lang="fr-FR" sz="1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Déménager au centre-ville pour se déplacement autrement ? Mobilité quotidienne et choix résidentiel, l'exemple du Parc de la Suze à Bienne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Université de Neuchâtel, </a:t>
            </a:r>
            <a:r>
              <a:rPr lang="fr-FR" sz="1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Dir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P. </a:t>
            </a:r>
            <a:r>
              <a:rPr lang="fr-FR" sz="1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Rérat</a:t>
            </a:r>
            <a:endParaRPr lang="fr-FR" sz="1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Y. </a:t>
            </a:r>
            <a:r>
              <a:rPr lang="fr-FR" sz="12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Demoli</a:t>
            </a: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(2014)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« Les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femmes prennent le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volant »,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 </a:t>
            </a:r>
            <a:r>
              <a:rPr lang="fr-FR" sz="1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Travail, genre et sociétés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n°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32</a:t>
            </a:r>
            <a:endParaRPr lang="fr-FR" sz="1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</a:t>
            </a: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fr-FR" sz="12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Garrard</a:t>
            </a: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S. </a:t>
            </a:r>
            <a:r>
              <a:rPr lang="fr-FR" sz="12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Handy</a:t>
            </a: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&amp; J. </a:t>
            </a:r>
            <a:r>
              <a:rPr lang="fr-FR" sz="12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Dill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(2012) «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 </a:t>
            </a:r>
            <a:r>
              <a:rPr lang="fr-FR" sz="1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Women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and </a:t>
            </a:r>
            <a:r>
              <a:rPr lang="fr-FR" sz="1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Cycling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 », in </a:t>
            </a:r>
            <a:r>
              <a:rPr lang="fr-FR" sz="1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City </a:t>
            </a:r>
            <a:r>
              <a:rPr lang="fr-FR" sz="1200" i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Cycling</a:t>
            </a:r>
            <a:endParaRPr lang="fr-FR" sz="1200" i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C. </a:t>
            </a:r>
            <a:r>
              <a:rPr lang="fr-FR" sz="12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Gioria</a:t>
            </a: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(2016) Etude d'évaluation sur les services vélos - Enquête sur les vélo-écoles,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INDDIGO</a:t>
            </a:r>
            <a:endParaRPr lang="fr-FR" sz="1200" i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M.A. </a:t>
            </a:r>
            <a:r>
              <a:rPr lang="fr-FR" sz="12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Granié</a:t>
            </a: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et al.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(2008) </a:t>
            </a:r>
            <a:r>
              <a:rPr lang="fr-FR" sz="1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Genre, risques, éducation, socialisation (GENRES). La psychologie du développement au service de la compréhension de la différence des sexes dans l'accidentologie </a:t>
            </a:r>
            <a:r>
              <a:rPr lang="fr-FR" sz="1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routière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INRETS</a:t>
            </a:r>
          </a:p>
          <a:p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F. </a:t>
            </a:r>
            <a:r>
              <a:rPr lang="fr-FR" sz="12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Héran</a:t>
            </a: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(2011) </a:t>
            </a:r>
            <a:r>
              <a:rPr lang="fr-FR" sz="1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Comment Strasbourg est devenue la première ville cyclable de </a:t>
            </a:r>
            <a:r>
              <a:rPr lang="fr-FR" sz="1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France</a:t>
            </a:r>
          </a:p>
          <a:p>
            <a:r>
              <a:rPr lang="fr-FR" sz="12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B.Motte-Baumvol</a:t>
            </a: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O. Bonin &amp; L. </a:t>
            </a:r>
            <a:r>
              <a:rPr lang="fr-FR" sz="12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Belton</a:t>
            </a: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-Chevallier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(2014) « </a:t>
            </a:r>
            <a:r>
              <a:rPr lang="fr-FR" sz="1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Gender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1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differences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in </a:t>
            </a:r>
            <a:r>
              <a:rPr lang="fr-FR" sz="1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escorting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1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children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1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among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dual-</a:t>
            </a:r>
            <a:r>
              <a:rPr lang="fr-FR" sz="1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earner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in the Paris </a:t>
            </a:r>
            <a:r>
              <a:rPr lang="fr-FR" sz="1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region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 », in </a:t>
            </a:r>
            <a:r>
              <a:rPr lang="fr-FR" sz="1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WIT, 5th International </a:t>
            </a:r>
            <a:r>
              <a:rPr lang="fr-FR" sz="1200" i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Conference</a:t>
            </a:r>
            <a:endParaRPr lang="fr-FR" sz="1200" i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M. </a:t>
            </a:r>
            <a:r>
              <a:rPr lang="fr-FR" sz="12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Mundler</a:t>
            </a: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&amp; P. </a:t>
            </a:r>
            <a:r>
              <a:rPr lang="fr-FR" sz="12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Rérat</a:t>
            </a: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(2018)  « Le vélo comme outil d'</a:t>
            </a:r>
            <a:r>
              <a:rPr lang="fr-FR" sz="1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empowerment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Les impacts des cours de vélo pour adultes sur les pratiques socio-spatiales », </a:t>
            </a:r>
            <a:r>
              <a:rPr lang="fr-FR" sz="1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 Cahiers scientifiques du transport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n°73</a:t>
            </a:r>
          </a:p>
          <a:p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C. Richer &amp; M. Rabaud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(2018) </a:t>
            </a:r>
            <a:r>
              <a:rPr lang="fr-FR" sz="1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Modes actifs au centre, voiture en périphérie : un modèle de mobilité inéluctable pour la métropole de Lille </a:t>
            </a:r>
            <a:r>
              <a:rPr lang="fr-FR" sz="1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?</a:t>
            </a:r>
            <a:endParaRPr lang="fr-FR" sz="1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C. Rivière</a:t>
            </a:r>
            <a:r>
              <a:rPr lang="fr-FR" sz="1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(2014) Ce que tous les parents disent ? Approche compréhensive de l’encadrement parental des pratiques urbaines des enfants en contexte de mixité sociale (Paris-Milan), IEP de Paris</a:t>
            </a:r>
          </a:p>
          <a:p>
            <a:r>
              <a:rPr lang="fr-FR" sz="12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D. </a:t>
            </a:r>
            <a:r>
              <a:rPr lang="fr-FR" sz="1200" b="1" i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Sayagh</a:t>
            </a:r>
            <a:r>
              <a:rPr lang="fr-FR" sz="12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1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(2018) Pourquoi les adolescentes ont moins de possibilités réelles de faire du vélo que les adolescents, </a:t>
            </a:r>
            <a:r>
              <a:rPr lang="fr-FR" sz="1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UPE</a:t>
            </a:r>
            <a:endParaRPr lang="fr-FR" sz="1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J. </a:t>
            </a: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Scheiner</a:t>
            </a:r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(2007) «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 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Mobility biographies: elements of a biographical theory of travel demand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 »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in </a:t>
            </a:r>
            <a:r>
              <a:rPr lang="fr-FR" sz="1200" i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Erdkunde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n°61</a:t>
            </a:r>
          </a:p>
          <a:p>
            <a:endParaRPr lang="fr-FR" sz="12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6228184" y="1628800"/>
            <a:ext cx="0" cy="46085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Zonage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060847"/>
            <a:ext cx="4577154" cy="3236767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12" name="Arrondir un rectangle avec un coin diagonal 11"/>
          <p:cNvSpPr/>
          <p:nvPr/>
        </p:nvSpPr>
        <p:spPr>
          <a:xfrm>
            <a:off x="539552" y="836712"/>
            <a:ext cx="4752528" cy="554360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2"/>
          <p:cNvSpPr txBox="1">
            <a:spLocks/>
          </p:cNvSpPr>
          <p:nvPr/>
        </p:nvSpPr>
        <p:spPr bwMode="auto">
          <a:xfrm>
            <a:off x="611560" y="879004"/>
            <a:ext cx="4680520" cy="46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altLang="fr-FR" sz="1300" b="1" dirty="0" smtClean="0">
                <a:solidFill>
                  <a:schemeClr val="bg1"/>
                </a:solidFill>
                <a:latin typeface="Calibri" pitchFamily="34" charset="0"/>
              </a:rPr>
              <a:t>Evolution de la part de femmes parmi l’ensemble des cyclistes en Ile-de-France et en « Cœur d’Agglomération » entre 1976 et 2010</a:t>
            </a: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5652120" y="836712"/>
            <a:ext cx="3024336" cy="554360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5760132" y="951012"/>
            <a:ext cx="2808312" cy="31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altLang="fr-FR" sz="1500" b="1" dirty="0" smtClean="0">
                <a:solidFill>
                  <a:schemeClr val="bg1"/>
                </a:solidFill>
                <a:latin typeface="Calibri" pitchFamily="34" charset="0"/>
              </a:rPr>
              <a:t>Carte de la région Ile-de-France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7584" y="5445224"/>
            <a:ext cx="301794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fr-FR" altLang="fr-FR" sz="13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Source : EGT 1976/1983/1991/2001/2010</a:t>
            </a:r>
          </a:p>
        </p:txBody>
      </p:sp>
      <p:graphicFrame>
        <p:nvGraphicFramePr>
          <p:cNvPr id="19" name="Graphique 18"/>
          <p:cNvGraphicFramePr/>
          <p:nvPr/>
        </p:nvGraphicFramePr>
        <p:xfrm>
          <a:off x="395535" y="1772816"/>
          <a:ext cx="4896545" cy="366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Arrondir un rectangle avec un coin diagonal 14"/>
          <p:cNvSpPr/>
          <p:nvPr/>
        </p:nvSpPr>
        <p:spPr>
          <a:xfrm>
            <a:off x="323528" y="188640"/>
            <a:ext cx="8496944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 bwMode="auto">
          <a:xfrm>
            <a:off x="3293858" y="141784"/>
            <a:ext cx="2556284" cy="40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INTRODUCTION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4008" y="3284984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zonage 4_6com.png"/>
          <p:cNvPicPr>
            <a:picLocks noChangeAspect="1"/>
          </p:cNvPicPr>
          <p:nvPr/>
        </p:nvPicPr>
        <p:blipFill>
          <a:blip r:embed="rId2" cstate="print"/>
          <a:srcRect l="912" t="68370" r="56213"/>
          <a:stretch>
            <a:fillRect/>
          </a:stretch>
        </p:blipFill>
        <p:spPr>
          <a:xfrm>
            <a:off x="5148064" y="4126912"/>
            <a:ext cx="3163986" cy="1606344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21" name="Arrondir un rectangle avec un coin diagonal 20"/>
          <p:cNvSpPr/>
          <p:nvPr/>
        </p:nvSpPr>
        <p:spPr>
          <a:xfrm>
            <a:off x="5580112" y="764704"/>
            <a:ext cx="3024336" cy="554360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"/>
          <p:cNvSpPr txBox="1">
            <a:spLocks/>
          </p:cNvSpPr>
          <p:nvPr/>
        </p:nvSpPr>
        <p:spPr bwMode="auto">
          <a:xfrm>
            <a:off x="5688124" y="879004"/>
            <a:ext cx="2808312" cy="31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altLang="fr-FR" sz="1500" b="1" dirty="0" smtClean="0">
                <a:solidFill>
                  <a:schemeClr val="bg1"/>
                </a:solidFill>
                <a:latin typeface="Calibri" pitchFamily="34" charset="0"/>
              </a:rPr>
              <a:t>Carte de la métropole parisienne</a:t>
            </a:r>
          </a:p>
        </p:txBody>
      </p:sp>
      <p:pic>
        <p:nvPicPr>
          <p:cNvPr id="11" name="Image 10" descr="zonage 4_6com.png"/>
          <p:cNvPicPr>
            <a:picLocks noChangeAspect="1"/>
          </p:cNvPicPr>
          <p:nvPr/>
        </p:nvPicPr>
        <p:blipFill>
          <a:blip r:embed="rId2" cstate="print"/>
          <a:srcRect l="35577" t="18629" r="37968" b="47262"/>
          <a:stretch>
            <a:fillRect/>
          </a:stretch>
        </p:blipFill>
        <p:spPr>
          <a:xfrm>
            <a:off x="5436096" y="1484784"/>
            <a:ext cx="2952328" cy="26918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24328" y="4149080"/>
            <a:ext cx="86409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323528" y="188640"/>
            <a:ext cx="8496944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2"/>
          <p:cNvSpPr txBox="1">
            <a:spLocks/>
          </p:cNvSpPr>
          <p:nvPr/>
        </p:nvSpPr>
        <p:spPr bwMode="auto">
          <a:xfrm>
            <a:off x="3293858" y="141784"/>
            <a:ext cx="2556284" cy="40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INTRODUCTION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467544" y="1988840"/>
          <a:ext cx="4536504" cy="1644774"/>
        </p:xfrm>
        <a:graphic>
          <a:graphicData uri="http://schemas.openxmlformats.org/drawingml/2006/table">
            <a:tbl>
              <a:tblPr/>
              <a:tblGrid>
                <a:gridCol w="2239540"/>
                <a:gridCol w="1148482"/>
                <a:gridCol w="1148482"/>
              </a:tblGrid>
              <a:tr h="2741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 entretiens semi-directifs</a:t>
                      </a:r>
                      <a:endParaRPr lang="fr-F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5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5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29">
                <a:tc>
                  <a:txBody>
                    <a:bodyPr/>
                    <a:lstStyle/>
                    <a:p>
                      <a:pPr algn="l" fontAlgn="b"/>
                      <a:endParaRPr lang="fr-F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Homme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Femme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29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Cycliste régulier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fr-F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129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Cyclistes occasionnels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129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Anciens cyclistes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129">
                <a:tc>
                  <a:txBody>
                    <a:bodyPr/>
                    <a:lstStyle/>
                    <a:p>
                      <a:pPr algn="l" fontAlgn="b"/>
                      <a:r>
                        <a:rPr lang="fr-FR" sz="15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 cyclistes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1" name="Arrondir un rectangle avec un coin diagonal 10"/>
          <p:cNvSpPr/>
          <p:nvPr/>
        </p:nvSpPr>
        <p:spPr>
          <a:xfrm>
            <a:off x="323528" y="188640"/>
            <a:ext cx="8496944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/>
          </p:cNvSpPr>
          <p:nvPr/>
        </p:nvSpPr>
        <p:spPr bwMode="auto">
          <a:xfrm>
            <a:off x="3293858" y="141784"/>
            <a:ext cx="2556284" cy="40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INTRODUCTION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3" name="Rectangle 2"/>
          <p:cNvSpPr txBox="1">
            <a:spLocks/>
          </p:cNvSpPr>
          <p:nvPr/>
        </p:nvSpPr>
        <p:spPr bwMode="auto">
          <a:xfrm>
            <a:off x="827584" y="1556792"/>
            <a:ext cx="3096344" cy="23042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</a:t>
            </a:r>
            <a:r>
              <a:rPr kumimoji="0" lang="fr-FR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« [Le</a:t>
            </a:r>
            <a:r>
              <a:rPr kumimoji="0" lang="fr-FR" sz="160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concept de biographie de mobilité] suggère que la demande de déplacement au niveau individuel est relativement stable à moyen terme mais change significativement lors de l’apparition d’évènements clés lors du cycle de vie. »</a:t>
            </a:r>
            <a:endParaRPr lang="fr-FR" altLang="fr-FR" sz="1600" i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/>
          </p:cNvSpPr>
          <p:nvPr/>
        </p:nvSpPr>
        <p:spPr bwMode="auto">
          <a:xfrm>
            <a:off x="899592" y="3717032"/>
            <a:ext cx="2880320" cy="122413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Traduction issue de </a:t>
            </a:r>
            <a:r>
              <a:rPr lang="fr-FR" sz="1400" b="1" noProof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J.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Scheiner, « 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Mobility biographies: elements of a biographical theory of travel demand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 »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in </a:t>
            </a:r>
            <a:r>
              <a:rPr lang="fr-FR" sz="1400" b="1" i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Erdkunde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, n°61, 2007, p. 162</a:t>
            </a:r>
            <a:endParaRPr lang="fr-FR" altLang="fr-FR" sz="1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5" name="Image 14" descr="Modèle de biographie des mobilité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828676"/>
            <a:ext cx="4464496" cy="3771830"/>
          </a:xfrm>
          <a:prstGeom prst="rect">
            <a:avLst/>
          </a:prstGeom>
        </p:spPr>
      </p:pic>
      <p:sp>
        <p:nvSpPr>
          <p:cNvPr id="16" name="Arrondir un rectangle avec un coin diagonal 15"/>
          <p:cNvSpPr/>
          <p:nvPr/>
        </p:nvSpPr>
        <p:spPr>
          <a:xfrm>
            <a:off x="4644008" y="908720"/>
            <a:ext cx="3816424" cy="79208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5292080" y="980728"/>
            <a:ext cx="2520280" cy="53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altLang="fr-FR" b="1" dirty="0" smtClean="0">
                <a:solidFill>
                  <a:schemeClr val="bg1"/>
                </a:solidFill>
                <a:latin typeface="Calibri" pitchFamily="34" charset="0"/>
              </a:rPr>
              <a:t>Modèle de biographie de mobilité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44008" y="5584884"/>
            <a:ext cx="338688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fr-FR" altLang="fr-FR" sz="13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Source : Scheiner, 2007 repris par </a:t>
            </a:r>
            <a:r>
              <a:rPr lang="fr-FR" altLang="fr-FR" sz="1300" i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Baehler</a:t>
            </a:r>
            <a:r>
              <a:rPr lang="fr-FR" altLang="fr-FR" sz="13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11" name="Arrondir un rectangle avec un coin diagonal 10"/>
          <p:cNvSpPr/>
          <p:nvPr/>
        </p:nvSpPr>
        <p:spPr>
          <a:xfrm>
            <a:off x="323528" y="188640"/>
            <a:ext cx="8496944" cy="410344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/>
          </p:cNvSpPr>
          <p:nvPr/>
        </p:nvSpPr>
        <p:spPr bwMode="auto">
          <a:xfrm>
            <a:off x="3293858" y="141784"/>
            <a:ext cx="2556284" cy="40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INTRODUCTION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 bwMode="auto">
          <a:xfrm>
            <a:off x="1043608" y="2780928"/>
            <a:ext cx="6984776" cy="16561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hangingPunct="0"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Comment la pratique du vélo chez les femmes en banlieue</a:t>
            </a:r>
            <a:r>
              <a:rPr kumimoji="0" lang="fr-FR" sz="2000" b="1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parisienne s’insert dans leur biographie de mobilité ? </a:t>
            </a:r>
            <a:endParaRPr lang="fr-FR" altLang="fr-FR" sz="2000" b="1" i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3995936" y="1700808"/>
            <a:ext cx="4824536" cy="17281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067944" y="1772816"/>
            <a:ext cx="46805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i="1" dirty="0" smtClean="0">
                <a:latin typeface="Calibri" pitchFamily="34" charset="0"/>
              </a:rPr>
              <a:t>	</a:t>
            </a:r>
            <a:r>
              <a:rPr lang="fr-FR" sz="1400" i="1" dirty="0" smtClean="0">
                <a:latin typeface="Calibri" pitchFamily="34" charset="0"/>
              </a:rPr>
              <a:t>«</a:t>
            </a:r>
            <a:r>
              <a:rPr lang="fr-FR" sz="1400" i="1" dirty="0" smtClean="0">
                <a:latin typeface="Calibri" pitchFamily="34" charset="0"/>
              </a:rPr>
              <a:t> Quand j’étais petit, j’apprends. Parce qu’il y a les bicyclettes là avec les barres pour les hommes, que j’avais pris. </a:t>
            </a:r>
            <a:r>
              <a:rPr lang="fr-FR" sz="1400" b="1" i="1" dirty="0" smtClean="0">
                <a:latin typeface="Calibri" pitchFamily="34" charset="0"/>
              </a:rPr>
              <a:t>Un petit accident et j’étais très, très mal, quand j’étais petite.</a:t>
            </a:r>
            <a:r>
              <a:rPr lang="fr-FR" sz="1400" i="1" dirty="0" smtClean="0">
                <a:latin typeface="Calibri" pitchFamily="34" charset="0"/>
              </a:rPr>
              <a:t> Entre les … jambes. […] Quand j’étais … même pas 7, 8 ans. </a:t>
            </a:r>
            <a:r>
              <a:rPr lang="fr-FR" sz="1400" b="1" i="1" dirty="0" smtClean="0">
                <a:latin typeface="Calibri" pitchFamily="34" charset="0"/>
              </a:rPr>
              <a:t>A partir de ça, j’avais peur. </a:t>
            </a:r>
            <a:r>
              <a:rPr lang="fr-FR" sz="1400" i="1" dirty="0" smtClean="0">
                <a:latin typeface="Calibri" pitchFamily="34" charset="0"/>
              </a:rPr>
              <a:t>»</a:t>
            </a:r>
          </a:p>
          <a:p>
            <a:r>
              <a:rPr lang="fr-FR" sz="1400" i="1" dirty="0" smtClean="0">
                <a:latin typeface="Calibri" pitchFamily="34" charset="0"/>
              </a:rPr>
              <a:t>  </a:t>
            </a:r>
            <a:endParaRPr lang="fr-FR" sz="1400" i="1" dirty="0" smtClean="0">
              <a:latin typeface="Calibri" pitchFamily="34" charset="0"/>
            </a:endParaRPr>
          </a:p>
          <a:p>
            <a:pPr algn="r"/>
            <a:r>
              <a:rPr lang="fr-FR" sz="1400" b="1" dirty="0" err="1" smtClean="0">
                <a:latin typeface="Calibri" pitchFamily="34" charset="0"/>
              </a:rPr>
              <a:t>Ranja</a:t>
            </a:r>
            <a:r>
              <a:rPr lang="fr-FR" sz="1400" b="1" dirty="0" smtClean="0">
                <a:latin typeface="Calibri" pitchFamily="34" charset="0"/>
              </a:rPr>
              <a:t> (56 ans, en </a:t>
            </a:r>
            <a:r>
              <a:rPr lang="fr-FR" sz="1400" b="1" dirty="0" smtClean="0">
                <a:latin typeface="Calibri" pitchFamily="34" charset="0"/>
              </a:rPr>
              <a:t>couple, 1 enfant, </a:t>
            </a:r>
            <a:r>
              <a:rPr lang="fr-FR" sz="1400" b="1" dirty="0" smtClean="0">
                <a:latin typeface="Calibri" pitchFamily="34" charset="0"/>
              </a:rPr>
              <a:t>Sceaux, né à Madagascar)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20" name="Triangle isocèle 19"/>
          <p:cNvSpPr/>
          <p:nvPr/>
        </p:nvSpPr>
        <p:spPr>
          <a:xfrm rot="10800000">
            <a:off x="4283968" y="3428999"/>
            <a:ext cx="272965" cy="36004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Arrondir un rectangle avec un coin diagonal 22"/>
          <p:cNvSpPr/>
          <p:nvPr/>
        </p:nvSpPr>
        <p:spPr>
          <a:xfrm>
            <a:off x="323528" y="188640"/>
            <a:ext cx="8496944" cy="79208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"/>
          <p:cNvSpPr txBox="1">
            <a:spLocks/>
          </p:cNvSpPr>
          <p:nvPr/>
        </p:nvSpPr>
        <p:spPr bwMode="auto">
          <a:xfrm>
            <a:off x="1403648" y="141784"/>
            <a:ext cx="6264696" cy="7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1 : L’usage 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</a:rPr>
              <a:t>du vélo 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durant l’enfance, une étape qui conditionne la pratique future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75928" y="1136938"/>
            <a:ext cx="820052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Calibri" pitchFamily="34" charset="0"/>
              </a:rPr>
              <a:t>A. Entre arrêt brutal et progressif</a:t>
            </a:r>
            <a:endParaRPr lang="fr-FR" sz="2200" dirty="0">
              <a:latin typeface="Calibri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475928" y="1578278"/>
            <a:ext cx="7920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95536" y="1924377"/>
            <a:ext cx="331236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Une </a:t>
            </a:r>
            <a:r>
              <a:rPr lang="fr-FR" sz="1600" dirty="0" smtClean="0">
                <a:latin typeface="Calibri" pitchFamily="34" charset="0"/>
              </a:rPr>
              <a:t>« </a:t>
            </a:r>
            <a:r>
              <a:rPr lang="fr-FR" sz="1600" i="1" dirty="0" smtClean="0">
                <a:latin typeface="Calibri" pitchFamily="34" charset="0"/>
              </a:rPr>
              <a:t>socialisation </a:t>
            </a:r>
            <a:r>
              <a:rPr lang="fr-FR" sz="1600" i="1" dirty="0" smtClean="0">
                <a:latin typeface="Calibri" pitchFamily="34" charset="0"/>
              </a:rPr>
              <a:t>différenciée  au </a:t>
            </a:r>
            <a:r>
              <a:rPr lang="fr-FR" sz="1600" i="1" dirty="0" smtClean="0">
                <a:latin typeface="Calibri" pitchFamily="34" charset="0"/>
              </a:rPr>
              <a:t>risque » </a:t>
            </a:r>
            <a:r>
              <a:rPr lang="fr-FR" sz="1600" dirty="0" smtClean="0">
                <a:latin typeface="Calibri" pitchFamily="34" charset="0"/>
              </a:rPr>
              <a:t>entre les sexes (</a:t>
            </a:r>
            <a:r>
              <a:rPr lang="fr-FR" sz="1600" dirty="0" err="1" smtClean="0">
                <a:latin typeface="Calibri" pitchFamily="34" charset="0"/>
              </a:rPr>
              <a:t>Granié</a:t>
            </a:r>
            <a:r>
              <a:rPr lang="fr-FR" sz="1600" dirty="0" smtClean="0">
                <a:latin typeface="Calibri" pitchFamily="34" charset="0"/>
              </a:rPr>
              <a:t>,2008</a:t>
            </a:r>
            <a:r>
              <a:rPr lang="fr-FR" sz="1600" dirty="0" smtClean="0">
                <a:latin typeface="Calibri" pitchFamily="34" charset="0"/>
              </a:rPr>
              <a:t>) explique l’arrêt de l’usage chez les jeunes filles.</a:t>
            </a:r>
            <a:endParaRPr lang="fr-FR" sz="1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3995936" y="1700808"/>
            <a:ext cx="4824536" cy="17281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067944" y="1772816"/>
            <a:ext cx="46805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i="1" dirty="0" smtClean="0">
                <a:latin typeface="Calibri" pitchFamily="34" charset="0"/>
              </a:rPr>
              <a:t>	</a:t>
            </a:r>
            <a:r>
              <a:rPr lang="fr-FR" sz="1400" i="1" dirty="0" smtClean="0">
                <a:latin typeface="Calibri" pitchFamily="34" charset="0"/>
              </a:rPr>
              <a:t>«</a:t>
            </a:r>
            <a:r>
              <a:rPr lang="fr-FR" sz="1400" i="1" dirty="0" smtClean="0">
                <a:latin typeface="Calibri" pitchFamily="34" charset="0"/>
              </a:rPr>
              <a:t> Quand j’étais petit, j’apprends. Parce qu’il y a les bicyclettes là avec les barres pour les hommes, que j’avais pris. </a:t>
            </a:r>
            <a:r>
              <a:rPr lang="fr-FR" sz="1400" b="1" i="1" dirty="0" smtClean="0">
                <a:latin typeface="Calibri" pitchFamily="34" charset="0"/>
              </a:rPr>
              <a:t>Un petit accident et j’étais très, très mal, quand j’étais petite.</a:t>
            </a:r>
            <a:r>
              <a:rPr lang="fr-FR" sz="1400" i="1" dirty="0" smtClean="0">
                <a:latin typeface="Calibri" pitchFamily="34" charset="0"/>
              </a:rPr>
              <a:t> Entre les … jambes. […] Quand j’étais … même pas 7, 8 ans. </a:t>
            </a:r>
            <a:r>
              <a:rPr lang="fr-FR" sz="1400" b="1" i="1" dirty="0" smtClean="0">
                <a:latin typeface="Calibri" pitchFamily="34" charset="0"/>
              </a:rPr>
              <a:t>A partir de ça, j’avais peur. </a:t>
            </a:r>
            <a:r>
              <a:rPr lang="fr-FR" sz="1400" i="1" dirty="0" smtClean="0">
                <a:latin typeface="Calibri" pitchFamily="34" charset="0"/>
              </a:rPr>
              <a:t>»</a:t>
            </a:r>
          </a:p>
          <a:p>
            <a:r>
              <a:rPr lang="fr-FR" sz="1400" i="1" dirty="0" smtClean="0">
                <a:latin typeface="Calibri" pitchFamily="34" charset="0"/>
              </a:rPr>
              <a:t>  </a:t>
            </a:r>
            <a:endParaRPr lang="fr-FR" sz="1400" i="1" dirty="0" smtClean="0">
              <a:latin typeface="Calibri" pitchFamily="34" charset="0"/>
            </a:endParaRPr>
          </a:p>
          <a:p>
            <a:pPr algn="r"/>
            <a:r>
              <a:rPr lang="fr-FR" sz="1400" b="1" dirty="0" err="1" smtClean="0">
                <a:latin typeface="Calibri" pitchFamily="34" charset="0"/>
              </a:rPr>
              <a:t>Ranja</a:t>
            </a:r>
            <a:r>
              <a:rPr lang="fr-FR" sz="1400" b="1" dirty="0" smtClean="0">
                <a:latin typeface="Calibri" pitchFamily="34" charset="0"/>
              </a:rPr>
              <a:t> (56 ans, en </a:t>
            </a:r>
            <a:r>
              <a:rPr lang="fr-FR" sz="1400" b="1" dirty="0" smtClean="0">
                <a:latin typeface="Calibri" pitchFamily="34" charset="0"/>
              </a:rPr>
              <a:t>couple, 1 enfant, </a:t>
            </a:r>
            <a:r>
              <a:rPr lang="fr-FR" sz="1400" b="1" dirty="0" smtClean="0">
                <a:latin typeface="Calibri" pitchFamily="34" charset="0"/>
              </a:rPr>
              <a:t>Sceaux, né à Madagascar)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20" name="Triangle isocèle 19"/>
          <p:cNvSpPr/>
          <p:nvPr/>
        </p:nvSpPr>
        <p:spPr>
          <a:xfrm rot="10800000">
            <a:off x="4283968" y="3428999"/>
            <a:ext cx="272965" cy="36004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Arrondir un rectangle avec un coin diagonal 22"/>
          <p:cNvSpPr/>
          <p:nvPr/>
        </p:nvSpPr>
        <p:spPr>
          <a:xfrm>
            <a:off x="323528" y="188640"/>
            <a:ext cx="8496944" cy="79208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"/>
          <p:cNvSpPr txBox="1">
            <a:spLocks/>
          </p:cNvSpPr>
          <p:nvPr/>
        </p:nvSpPr>
        <p:spPr bwMode="auto">
          <a:xfrm>
            <a:off x="1403648" y="141784"/>
            <a:ext cx="6264696" cy="7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1 : L’usage 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</a:rPr>
              <a:t>du vélo 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durant l’enfance, une étape qui conditionne la pratique future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75928" y="1136938"/>
            <a:ext cx="820052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Calibri" pitchFamily="34" charset="0"/>
              </a:rPr>
              <a:t>A. Entre arrêt brutal et progressif</a:t>
            </a:r>
            <a:endParaRPr lang="fr-FR" sz="2200" dirty="0">
              <a:latin typeface="Calibri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475928" y="1578278"/>
            <a:ext cx="7920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95536" y="1924377"/>
            <a:ext cx="331236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Une </a:t>
            </a:r>
            <a:r>
              <a:rPr lang="fr-FR" sz="1600" dirty="0" smtClean="0">
                <a:latin typeface="Calibri" pitchFamily="34" charset="0"/>
              </a:rPr>
              <a:t>« </a:t>
            </a:r>
            <a:r>
              <a:rPr lang="fr-FR" sz="1600" i="1" dirty="0" smtClean="0">
                <a:latin typeface="Calibri" pitchFamily="34" charset="0"/>
              </a:rPr>
              <a:t>socialisation </a:t>
            </a:r>
            <a:r>
              <a:rPr lang="fr-FR" sz="1600" i="1" dirty="0" smtClean="0">
                <a:latin typeface="Calibri" pitchFamily="34" charset="0"/>
              </a:rPr>
              <a:t>différenciée  au </a:t>
            </a:r>
            <a:r>
              <a:rPr lang="fr-FR" sz="1600" i="1" dirty="0" smtClean="0">
                <a:latin typeface="Calibri" pitchFamily="34" charset="0"/>
              </a:rPr>
              <a:t>risque » </a:t>
            </a:r>
            <a:r>
              <a:rPr lang="fr-FR" sz="1600" dirty="0" smtClean="0">
                <a:latin typeface="Calibri" pitchFamily="34" charset="0"/>
              </a:rPr>
              <a:t>entre les sexes (</a:t>
            </a:r>
            <a:r>
              <a:rPr lang="fr-FR" sz="1600" dirty="0" err="1" smtClean="0">
                <a:latin typeface="Calibri" pitchFamily="34" charset="0"/>
              </a:rPr>
              <a:t>Granié</a:t>
            </a:r>
            <a:r>
              <a:rPr lang="fr-FR" sz="1600" dirty="0" smtClean="0">
                <a:latin typeface="Calibri" pitchFamily="34" charset="0"/>
              </a:rPr>
              <a:t>,2008</a:t>
            </a:r>
            <a:r>
              <a:rPr lang="fr-FR" sz="1600" dirty="0" smtClean="0">
                <a:latin typeface="Calibri" pitchFamily="34" charset="0"/>
              </a:rPr>
              <a:t>) explique l’arrêt de l’usage chez les jeunes filles.</a:t>
            </a:r>
            <a:endParaRPr lang="fr-FR" sz="1600" dirty="0" smtClean="0">
              <a:latin typeface="Calibri" pitchFamily="34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4788024" y="3645024"/>
            <a:ext cx="4248472" cy="1800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4932040" y="3717032"/>
            <a:ext cx="39604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>
                <a:latin typeface="Calibri" pitchFamily="34" charset="0"/>
              </a:rPr>
              <a:t>	</a:t>
            </a:r>
            <a:r>
              <a:rPr lang="fr-FR" sz="1400" i="1" dirty="0" smtClean="0">
                <a:latin typeface="Calibri" pitchFamily="34" charset="0"/>
              </a:rPr>
              <a:t>«</a:t>
            </a:r>
            <a:r>
              <a:rPr lang="fr-FR" sz="1400" i="1" dirty="0" smtClean="0">
                <a:latin typeface="Calibri" pitchFamily="34" charset="0"/>
              </a:rPr>
              <a:t> En vélo c'est plus </a:t>
            </a:r>
            <a:r>
              <a:rPr lang="fr-FR" sz="1400" b="1" i="1" dirty="0" smtClean="0">
                <a:latin typeface="Calibri" pitchFamily="34" charset="0"/>
              </a:rPr>
              <a:t>le côté pratique par rapport à mes vêtements par rapport à mon manteau, mes chaussures, je n’ai pas des chaussures adéquates, j’ai un sac à main. </a:t>
            </a:r>
            <a:r>
              <a:rPr lang="fr-FR" sz="1400" i="1" dirty="0" smtClean="0">
                <a:latin typeface="Calibri" pitchFamily="34" charset="0"/>
              </a:rPr>
              <a:t>C'est plus pour ça, pour le côté pratique. </a:t>
            </a:r>
            <a:r>
              <a:rPr lang="fr-FR" sz="1400" i="1" dirty="0" smtClean="0">
                <a:latin typeface="Calibri" pitchFamily="34" charset="0"/>
              </a:rPr>
              <a:t>»</a:t>
            </a:r>
          </a:p>
          <a:p>
            <a:pPr algn="just"/>
            <a:endParaRPr lang="fr-FR" sz="1400" dirty="0" smtClean="0">
              <a:latin typeface="Calibri" pitchFamily="34" charset="0"/>
            </a:endParaRPr>
          </a:p>
          <a:p>
            <a:pPr algn="r"/>
            <a:r>
              <a:rPr lang="fr-FR" sz="1400" b="1" dirty="0" smtClean="0">
                <a:latin typeface="Calibri" pitchFamily="34" charset="0"/>
              </a:rPr>
              <a:t>Solène (18 </a:t>
            </a:r>
            <a:r>
              <a:rPr lang="fr-FR" sz="1400" b="1" dirty="0" smtClean="0">
                <a:latin typeface="Calibri" pitchFamily="34" charset="0"/>
              </a:rPr>
              <a:t>ans, </a:t>
            </a:r>
            <a:r>
              <a:rPr lang="fr-FR" sz="1400" b="1" dirty="0" smtClean="0">
                <a:latin typeface="Calibri" pitchFamily="34" charset="0"/>
              </a:rPr>
              <a:t>célibataire, Saint-Maur des Fossés) 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37" name="Triangle isocèle 36"/>
          <p:cNvSpPr/>
          <p:nvPr/>
        </p:nvSpPr>
        <p:spPr>
          <a:xfrm rot="10800000">
            <a:off x="8115459" y="5403413"/>
            <a:ext cx="272965" cy="36004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95536" y="3719354"/>
            <a:ext cx="30963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 smtClean="0">
                <a:latin typeface="Calibri" pitchFamily="34" charset="0"/>
              </a:rPr>
              <a:t>- Apprentissage </a:t>
            </a:r>
            <a:r>
              <a:rPr lang="fr-FR" sz="1600" dirty="0" smtClean="0">
                <a:latin typeface="Calibri" pitchFamily="34" charset="0"/>
              </a:rPr>
              <a:t>des « </a:t>
            </a:r>
            <a:r>
              <a:rPr lang="fr-FR" sz="1600" i="1" dirty="0" smtClean="0">
                <a:latin typeface="Calibri" pitchFamily="34" charset="0"/>
              </a:rPr>
              <a:t>normes de la féminité dominante » </a:t>
            </a:r>
            <a:r>
              <a:rPr lang="fr-FR" sz="1600" dirty="0" smtClean="0">
                <a:latin typeface="Calibri" pitchFamily="34" charset="0"/>
              </a:rPr>
              <a:t>(Rivières, 2014;</a:t>
            </a:r>
            <a:r>
              <a:rPr lang="fr-FR" sz="1600" dirty="0" err="1" smtClean="0">
                <a:latin typeface="Calibri" pitchFamily="34" charset="0"/>
              </a:rPr>
              <a:t>Sayagh</a:t>
            </a:r>
            <a:r>
              <a:rPr lang="fr-FR" sz="1600" dirty="0" smtClean="0">
                <a:latin typeface="Calibri" pitchFamily="34" charset="0"/>
              </a:rPr>
              <a:t>, 2018</a:t>
            </a:r>
            <a:r>
              <a:rPr lang="fr-FR" dirty="0" smtClean="0">
                <a:latin typeface="Calibri" pitchFamily="34" charset="0"/>
              </a:rPr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B2EE4-EB2A-4C4E-AAE1-C8F9537CF09B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3995936" y="1700808"/>
            <a:ext cx="4824536" cy="17281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067944" y="1772816"/>
            <a:ext cx="46805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i="1" dirty="0" smtClean="0">
                <a:latin typeface="Calibri" pitchFamily="34" charset="0"/>
              </a:rPr>
              <a:t>	</a:t>
            </a:r>
            <a:r>
              <a:rPr lang="fr-FR" sz="1400" i="1" dirty="0" smtClean="0">
                <a:latin typeface="Calibri" pitchFamily="34" charset="0"/>
              </a:rPr>
              <a:t>«</a:t>
            </a:r>
            <a:r>
              <a:rPr lang="fr-FR" sz="1400" i="1" dirty="0" smtClean="0">
                <a:latin typeface="Calibri" pitchFamily="34" charset="0"/>
              </a:rPr>
              <a:t> Quand j’étais petit, j’apprends. Parce qu’il y a les bicyclettes là avec les barres pour les hommes, que j’avais pris. </a:t>
            </a:r>
            <a:r>
              <a:rPr lang="fr-FR" sz="1400" b="1" i="1" dirty="0" smtClean="0">
                <a:latin typeface="Calibri" pitchFamily="34" charset="0"/>
              </a:rPr>
              <a:t>Un petit accident et j’étais très, très mal, quand j’étais petite.</a:t>
            </a:r>
            <a:r>
              <a:rPr lang="fr-FR" sz="1400" i="1" dirty="0" smtClean="0">
                <a:latin typeface="Calibri" pitchFamily="34" charset="0"/>
              </a:rPr>
              <a:t> Entre les … jambes. […] Quand j’étais … même pas 7, 8 ans. </a:t>
            </a:r>
            <a:r>
              <a:rPr lang="fr-FR" sz="1400" b="1" i="1" dirty="0" smtClean="0">
                <a:latin typeface="Calibri" pitchFamily="34" charset="0"/>
              </a:rPr>
              <a:t>A partir de ça, j’avais peur. </a:t>
            </a:r>
            <a:r>
              <a:rPr lang="fr-FR" sz="1400" i="1" dirty="0" smtClean="0">
                <a:latin typeface="Calibri" pitchFamily="34" charset="0"/>
              </a:rPr>
              <a:t>»</a:t>
            </a:r>
          </a:p>
          <a:p>
            <a:r>
              <a:rPr lang="fr-FR" sz="1400" i="1" dirty="0" smtClean="0">
                <a:latin typeface="Calibri" pitchFamily="34" charset="0"/>
              </a:rPr>
              <a:t>  </a:t>
            </a:r>
            <a:endParaRPr lang="fr-FR" sz="1400" i="1" dirty="0" smtClean="0">
              <a:latin typeface="Calibri" pitchFamily="34" charset="0"/>
            </a:endParaRPr>
          </a:p>
          <a:p>
            <a:pPr algn="r"/>
            <a:r>
              <a:rPr lang="fr-FR" sz="1400" b="1" dirty="0" err="1" smtClean="0">
                <a:latin typeface="Calibri" pitchFamily="34" charset="0"/>
              </a:rPr>
              <a:t>Ranja</a:t>
            </a:r>
            <a:r>
              <a:rPr lang="fr-FR" sz="1400" b="1" dirty="0" smtClean="0">
                <a:latin typeface="Calibri" pitchFamily="34" charset="0"/>
              </a:rPr>
              <a:t> (56 ans, en </a:t>
            </a:r>
            <a:r>
              <a:rPr lang="fr-FR" sz="1400" b="1" dirty="0" smtClean="0">
                <a:latin typeface="Calibri" pitchFamily="34" charset="0"/>
              </a:rPr>
              <a:t>couple, 1 enfant, </a:t>
            </a:r>
            <a:r>
              <a:rPr lang="fr-FR" sz="1400" b="1" dirty="0" smtClean="0">
                <a:latin typeface="Calibri" pitchFamily="34" charset="0"/>
              </a:rPr>
              <a:t>Sceaux, né à Madagascar)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20" name="Triangle isocèle 19"/>
          <p:cNvSpPr/>
          <p:nvPr/>
        </p:nvSpPr>
        <p:spPr>
          <a:xfrm rot="10800000">
            <a:off x="4283968" y="3428999"/>
            <a:ext cx="272965" cy="36004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Arrondir un rectangle avec un coin diagonal 22"/>
          <p:cNvSpPr/>
          <p:nvPr/>
        </p:nvSpPr>
        <p:spPr>
          <a:xfrm>
            <a:off x="323528" y="188640"/>
            <a:ext cx="8496944" cy="79208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"/>
          <p:cNvSpPr txBox="1">
            <a:spLocks/>
          </p:cNvSpPr>
          <p:nvPr/>
        </p:nvSpPr>
        <p:spPr bwMode="auto">
          <a:xfrm>
            <a:off x="1403648" y="141784"/>
            <a:ext cx="6264696" cy="7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PARTIE 1 : L’usage 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</a:rPr>
              <a:t>du vélo </a:t>
            </a:r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durant l’enfance, une étape qui conditionne la pratique future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75928" y="1136938"/>
            <a:ext cx="820052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Calibri" pitchFamily="34" charset="0"/>
              </a:rPr>
              <a:t>A. Entre arrêt brutal et progressif</a:t>
            </a:r>
            <a:endParaRPr lang="fr-FR" sz="2200" dirty="0">
              <a:latin typeface="Calibri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475928" y="1578278"/>
            <a:ext cx="7920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95536" y="1924377"/>
            <a:ext cx="331236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 Une </a:t>
            </a:r>
            <a:r>
              <a:rPr lang="fr-FR" sz="1600" dirty="0" smtClean="0">
                <a:latin typeface="Calibri" pitchFamily="34" charset="0"/>
              </a:rPr>
              <a:t>« </a:t>
            </a:r>
            <a:r>
              <a:rPr lang="fr-FR" sz="1600" i="1" dirty="0" smtClean="0">
                <a:latin typeface="Calibri" pitchFamily="34" charset="0"/>
              </a:rPr>
              <a:t>socialisation </a:t>
            </a:r>
            <a:r>
              <a:rPr lang="fr-FR" sz="1600" i="1" dirty="0" smtClean="0">
                <a:latin typeface="Calibri" pitchFamily="34" charset="0"/>
              </a:rPr>
              <a:t>différenciée  au </a:t>
            </a:r>
            <a:r>
              <a:rPr lang="fr-FR" sz="1600" i="1" dirty="0" smtClean="0">
                <a:latin typeface="Calibri" pitchFamily="34" charset="0"/>
              </a:rPr>
              <a:t>risque » </a:t>
            </a:r>
            <a:r>
              <a:rPr lang="fr-FR" sz="1600" dirty="0" smtClean="0">
                <a:latin typeface="Calibri" pitchFamily="34" charset="0"/>
              </a:rPr>
              <a:t>entre les sexes (</a:t>
            </a:r>
            <a:r>
              <a:rPr lang="fr-FR" sz="1600" dirty="0" err="1" smtClean="0">
                <a:latin typeface="Calibri" pitchFamily="34" charset="0"/>
              </a:rPr>
              <a:t>Granié</a:t>
            </a:r>
            <a:r>
              <a:rPr lang="fr-FR" sz="1600" dirty="0" smtClean="0">
                <a:latin typeface="Calibri" pitchFamily="34" charset="0"/>
              </a:rPr>
              <a:t>,2008</a:t>
            </a:r>
            <a:r>
              <a:rPr lang="fr-FR" sz="1600" dirty="0" smtClean="0">
                <a:latin typeface="Calibri" pitchFamily="34" charset="0"/>
              </a:rPr>
              <a:t>) explique l’arrêt de l’usage chez les jeunes filles.</a:t>
            </a:r>
            <a:endParaRPr lang="fr-FR" sz="1600" dirty="0" smtClean="0">
              <a:latin typeface="Calibri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259632" y="4944070"/>
            <a:ext cx="331236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1600" dirty="0" smtClean="0">
                <a:latin typeface="Calibri" pitchFamily="34" charset="0"/>
              </a:rPr>
              <a:t>-&gt; Cela permet de faire le lien avec la surreprésentation des femmes parmi le public des vélo-écoles (</a:t>
            </a:r>
            <a:r>
              <a:rPr lang="fr-FR" sz="1600" dirty="0" err="1" smtClean="0">
                <a:latin typeface="Calibri" pitchFamily="34" charset="0"/>
              </a:rPr>
              <a:t>Gioria</a:t>
            </a:r>
            <a:r>
              <a:rPr lang="fr-FR" sz="1600" dirty="0" smtClean="0">
                <a:latin typeface="Calibri" pitchFamily="34" charset="0"/>
              </a:rPr>
              <a:t>, 2016;</a:t>
            </a:r>
            <a:r>
              <a:rPr lang="fr-FR" sz="1600" dirty="0" err="1" smtClean="0">
                <a:latin typeface="Calibri" pitchFamily="34" charset="0"/>
              </a:rPr>
              <a:t>Mundler</a:t>
            </a:r>
            <a:r>
              <a:rPr lang="fr-FR" sz="1600" dirty="0" smtClean="0">
                <a:latin typeface="Calibri" pitchFamily="34" charset="0"/>
              </a:rPr>
              <a:t> &amp; </a:t>
            </a:r>
            <a:r>
              <a:rPr lang="fr-FR" sz="1600" dirty="0" err="1" smtClean="0">
                <a:latin typeface="Calibri" pitchFamily="34" charset="0"/>
              </a:rPr>
              <a:t>Rérat</a:t>
            </a:r>
            <a:r>
              <a:rPr lang="fr-FR" sz="1600" dirty="0" smtClean="0">
                <a:latin typeface="Calibri" pitchFamily="34" charset="0"/>
              </a:rPr>
              <a:t>, 2018)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34" name="Flèche droite 33"/>
          <p:cNvSpPr/>
          <p:nvPr/>
        </p:nvSpPr>
        <p:spPr>
          <a:xfrm>
            <a:off x="1115616" y="4971365"/>
            <a:ext cx="462191" cy="2880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4788024" y="3645024"/>
            <a:ext cx="4248472" cy="1800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4932040" y="3717032"/>
            <a:ext cx="39604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>
                <a:latin typeface="Calibri" pitchFamily="34" charset="0"/>
              </a:rPr>
              <a:t>	</a:t>
            </a:r>
            <a:r>
              <a:rPr lang="fr-FR" sz="1400" i="1" dirty="0" smtClean="0">
                <a:latin typeface="Calibri" pitchFamily="34" charset="0"/>
              </a:rPr>
              <a:t>«</a:t>
            </a:r>
            <a:r>
              <a:rPr lang="fr-FR" sz="1400" i="1" dirty="0" smtClean="0">
                <a:latin typeface="Calibri" pitchFamily="34" charset="0"/>
              </a:rPr>
              <a:t> En vélo c'est plus </a:t>
            </a:r>
            <a:r>
              <a:rPr lang="fr-FR" sz="1400" b="1" i="1" dirty="0" smtClean="0">
                <a:latin typeface="Calibri" pitchFamily="34" charset="0"/>
              </a:rPr>
              <a:t>le côté pratique par rapport à mes vêtements par rapport à mon manteau, mes chaussures, je n’ai pas des chaussures adéquates, j’ai un sac à main. </a:t>
            </a:r>
            <a:r>
              <a:rPr lang="fr-FR" sz="1400" i="1" dirty="0" smtClean="0">
                <a:latin typeface="Calibri" pitchFamily="34" charset="0"/>
              </a:rPr>
              <a:t>C'est plus pour ça, pour le côté pratique. </a:t>
            </a:r>
            <a:r>
              <a:rPr lang="fr-FR" sz="1400" i="1" dirty="0" smtClean="0">
                <a:latin typeface="Calibri" pitchFamily="34" charset="0"/>
              </a:rPr>
              <a:t>»</a:t>
            </a:r>
          </a:p>
          <a:p>
            <a:pPr algn="just"/>
            <a:endParaRPr lang="fr-FR" sz="1400" dirty="0" smtClean="0">
              <a:latin typeface="Calibri" pitchFamily="34" charset="0"/>
            </a:endParaRPr>
          </a:p>
          <a:p>
            <a:pPr algn="r"/>
            <a:r>
              <a:rPr lang="fr-FR" sz="1400" b="1" dirty="0" smtClean="0">
                <a:latin typeface="Calibri" pitchFamily="34" charset="0"/>
              </a:rPr>
              <a:t>Solène (18 </a:t>
            </a:r>
            <a:r>
              <a:rPr lang="fr-FR" sz="1400" b="1" dirty="0" smtClean="0">
                <a:latin typeface="Calibri" pitchFamily="34" charset="0"/>
              </a:rPr>
              <a:t>ans, </a:t>
            </a:r>
            <a:r>
              <a:rPr lang="fr-FR" sz="1400" b="1" dirty="0" smtClean="0">
                <a:latin typeface="Calibri" pitchFamily="34" charset="0"/>
              </a:rPr>
              <a:t>célibataire, Saint-Maur des Fossés) 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37" name="Triangle isocèle 36"/>
          <p:cNvSpPr/>
          <p:nvPr/>
        </p:nvSpPr>
        <p:spPr>
          <a:xfrm rot="10800000">
            <a:off x="8115459" y="5403413"/>
            <a:ext cx="272965" cy="36004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95536" y="3719354"/>
            <a:ext cx="30963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 smtClean="0">
                <a:latin typeface="Calibri" pitchFamily="34" charset="0"/>
              </a:rPr>
              <a:t>- Apprentissage </a:t>
            </a:r>
            <a:r>
              <a:rPr lang="fr-FR" sz="1600" dirty="0" smtClean="0">
                <a:latin typeface="Calibri" pitchFamily="34" charset="0"/>
              </a:rPr>
              <a:t>des « </a:t>
            </a:r>
            <a:r>
              <a:rPr lang="fr-FR" sz="1600" i="1" dirty="0" smtClean="0">
                <a:latin typeface="Calibri" pitchFamily="34" charset="0"/>
              </a:rPr>
              <a:t>normes de la féminité dominante » </a:t>
            </a:r>
            <a:r>
              <a:rPr lang="fr-FR" sz="1600" dirty="0" smtClean="0">
                <a:latin typeface="Calibri" pitchFamily="34" charset="0"/>
              </a:rPr>
              <a:t>(Rivières, 2014;</a:t>
            </a:r>
            <a:r>
              <a:rPr lang="fr-FR" sz="1600" dirty="0" err="1" smtClean="0">
                <a:latin typeface="Calibri" pitchFamily="34" charset="0"/>
              </a:rPr>
              <a:t>Sayagh</a:t>
            </a:r>
            <a:r>
              <a:rPr lang="fr-FR" sz="1600" dirty="0" smtClean="0">
                <a:latin typeface="Calibri" pitchFamily="34" charset="0"/>
              </a:rPr>
              <a:t>, 2018</a:t>
            </a:r>
            <a:r>
              <a:rPr lang="fr-FR" dirty="0" smtClean="0">
                <a:latin typeface="Calibri" pitchFamily="34" charset="0"/>
              </a:rPr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ème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9621</TotalTime>
  <Words>1048</Words>
  <Application>Microsoft Office PowerPoint</Application>
  <PresentationFormat>Affichage à l'écran (4:3)</PresentationFormat>
  <Paragraphs>227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Les facteurs de désocialisation à la pratique du vélo chez les femmes en Ile-de-France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gantier</dc:creator>
  <cp:lastModifiedBy>dusong</cp:lastModifiedBy>
  <cp:revision>729</cp:revision>
  <cp:lastPrinted>2017-09-01T08:59:22Z</cp:lastPrinted>
  <dcterms:created xsi:type="dcterms:W3CDTF">2012-09-10T08:46:14Z</dcterms:created>
  <dcterms:modified xsi:type="dcterms:W3CDTF">2019-06-07T15:44:59Z</dcterms:modified>
</cp:coreProperties>
</file>