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256" r:id="rId2"/>
    <p:sldId id="420" r:id="rId3"/>
    <p:sldId id="404" r:id="rId4"/>
    <p:sldId id="423" r:id="rId5"/>
    <p:sldId id="427" r:id="rId6"/>
    <p:sldId id="406" r:id="rId7"/>
    <p:sldId id="399" r:id="rId8"/>
    <p:sldId id="407" r:id="rId9"/>
    <p:sldId id="421" r:id="rId10"/>
    <p:sldId id="428" r:id="rId11"/>
    <p:sldId id="409" r:id="rId12"/>
    <p:sldId id="410" r:id="rId13"/>
    <p:sldId id="424" r:id="rId14"/>
    <p:sldId id="414" r:id="rId15"/>
    <p:sldId id="415" r:id="rId16"/>
    <p:sldId id="413" r:id="rId17"/>
    <p:sldId id="400" r:id="rId18"/>
    <p:sldId id="397" r:id="rId19"/>
    <p:sldId id="416" r:id="rId20"/>
    <p:sldId id="401" r:id="rId21"/>
    <p:sldId id="417" r:id="rId22"/>
    <p:sldId id="418" r:id="rId23"/>
    <p:sldId id="426" r:id="rId24"/>
    <p:sldId id="419" r:id="rId25"/>
    <p:sldId id="333" r:id="rId26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P Mizzi" initials="" lastIdx="8" clrIdx="0"/>
  <p:cmAuthor id="1" name="dusong" initials="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74"/>
    <a:srgbClr val="0081C2"/>
    <a:srgbClr val="FF3300"/>
    <a:srgbClr val="0000FF"/>
    <a:srgbClr val="FFFFCC"/>
    <a:srgbClr val="008080"/>
    <a:srgbClr val="336699"/>
    <a:srgbClr val="0099CC"/>
    <a:srgbClr val="00A6A4"/>
    <a:srgbClr val="00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82" autoAdjust="0"/>
    <p:restoredTop sz="91755" autoAdjust="0"/>
  </p:normalViewPr>
  <p:slideViewPr>
    <p:cSldViewPr>
      <p:cViewPr varScale="1">
        <p:scale>
          <a:sx n="135" d="100"/>
          <a:sy n="135" d="100"/>
        </p:scale>
        <p:origin x="-84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20" y="-84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44AB7-46E4-4E59-B92C-F1BE80A45D23}" type="datetimeFigureOut">
              <a:rPr lang="fr-FR" smtClean="0"/>
              <a:pPr/>
              <a:t>24/06/2019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A2655-9482-410E-91C2-3392BBACC9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4900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DB0B54F-F456-403A-94B0-013C3DA713EB}" type="datetimeFigureOut">
              <a:rPr lang="fr-FR"/>
              <a:pPr>
                <a:defRPr/>
              </a:pPr>
              <a:t>24/06/2019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20F9F90-A89D-464B-897C-1CB7415053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58348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F9F90-A89D-464B-897C-1CB74150539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 descr="bas de page bleu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275"/>
            <a:ext cx="9144000" cy="66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64775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71550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2D9D9B-77AE-49F3-9B17-4738476891AA}" type="datetime1">
              <a:rPr lang="fr-FR" smtClean="0"/>
              <a:pPr>
                <a:defRPr/>
              </a:pPr>
              <a:t>24/06/2019</a:t>
            </a:fld>
            <a:endParaRPr lang="fr-FR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531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372225" y="6356350"/>
            <a:ext cx="2447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433649-CD0C-44D4-818E-8D4F28D14F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A6A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9BBB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is.papon@ifsttar.fr" TargetMode="External"/><Relationship Id="rId2" Type="http://schemas.openxmlformats.org/officeDocument/2006/relationships/hyperlink" Target="mailto:clement.dusong@ifsttar.f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Image 3" descr="IFSTTAR_masqueppt_tit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15" name="Arrondir un rectangle avec un coin diagonal 14"/>
          <p:cNvSpPr/>
          <p:nvPr/>
        </p:nvSpPr>
        <p:spPr>
          <a:xfrm>
            <a:off x="611560" y="2564904"/>
            <a:ext cx="7992888" cy="180020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ous-titre 6"/>
          <p:cNvSpPr>
            <a:spLocks/>
          </p:cNvSpPr>
          <p:nvPr/>
        </p:nvSpPr>
        <p:spPr bwMode="auto">
          <a:xfrm>
            <a:off x="611560" y="2860427"/>
            <a:ext cx="799405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600" dirty="0">
                <a:solidFill>
                  <a:schemeClr val="tx2">
                    <a:lumMod val="75000"/>
                  </a:schemeClr>
                </a:solidFill>
                <a:latin typeface="Futura-Bold" pitchFamily="2" charset="0"/>
              </a:rPr>
              <a:t>Perception de l’inhalation de polluants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600" dirty="0">
                <a:solidFill>
                  <a:schemeClr val="tx2">
                    <a:lumMod val="75000"/>
                  </a:schemeClr>
                </a:solidFill>
                <a:latin typeface="Futura-Bold" pitchFamily="2" charset="0"/>
              </a:rPr>
              <a:t>lors de la pratique du vélo en France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Futura-Bold" pitchFamily="2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Futura-Bold" pitchFamily="2" charset="0"/>
            </a:endParaRPr>
          </a:p>
        </p:txBody>
      </p:sp>
      <p:sp>
        <p:nvSpPr>
          <p:cNvPr id="4099" name="ZoneTexte 11"/>
          <p:cNvSpPr txBox="1">
            <a:spLocks noChangeArrowheads="1"/>
          </p:cNvSpPr>
          <p:nvPr/>
        </p:nvSpPr>
        <p:spPr bwMode="auto">
          <a:xfrm>
            <a:off x="2195736" y="3789040"/>
            <a:ext cx="48965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200" b="1" i="1" dirty="0">
                <a:solidFill>
                  <a:schemeClr val="tx2"/>
                </a:solidFill>
                <a:latin typeface="Futura Md BT" pitchFamily="34" charset="0"/>
              </a:rPr>
              <a:t>Clément </a:t>
            </a:r>
            <a:r>
              <a:rPr lang="fr-FR" sz="2200" b="1" i="1" dirty="0" err="1">
                <a:solidFill>
                  <a:schemeClr val="tx2"/>
                </a:solidFill>
                <a:latin typeface="Futura Md BT" pitchFamily="34" charset="0"/>
              </a:rPr>
              <a:t>Dusong</a:t>
            </a:r>
            <a:r>
              <a:rPr lang="fr-FR" sz="2200" b="1" i="1" dirty="0">
                <a:solidFill>
                  <a:schemeClr val="tx2"/>
                </a:solidFill>
                <a:latin typeface="Futura Md BT" pitchFamily="34" charset="0"/>
              </a:rPr>
              <a:t> et Francis Papon</a:t>
            </a:r>
          </a:p>
        </p:txBody>
      </p:sp>
      <p:sp>
        <p:nvSpPr>
          <p:cNvPr id="16" name="Arrondir un rectangle avec un coin diagonal 15"/>
          <p:cNvSpPr/>
          <p:nvPr/>
        </p:nvSpPr>
        <p:spPr>
          <a:xfrm>
            <a:off x="611560" y="692696"/>
            <a:ext cx="7992888" cy="1512168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logo_bon_defaul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692697"/>
            <a:ext cx="2736304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098" name="Sous-titre 6"/>
          <p:cNvSpPr>
            <a:spLocks/>
          </p:cNvSpPr>
          <p:nvPr/>
        </p:nvSpPr>
        <p:spPr bwMode="auto">
          <a:xfrm>
            <a:off x="3491880" y="908720"/>
            <a:ext cx="51125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400" dirty="0">
                <a:solidFill>
                  <a:srgbClr val="003374"/>
                </a:solidFill>
                <a:latin typeface="Futura-Bold" pitchFamily="2" charset="0"/>
              </a:rPr>
              <a:t>Session 19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fr-FR" sz="2000" dirty="0">
                <a:solidFill>
                  <a:srgbClr val="0081C2"/>
                </a:solidFill>
                <a:latin typeface="Futura-Bold" pitchFamily="2" charset="0"/>
                <a:cs typeface="FrankRuehl" pitchFamily="34" charset="-79"/>
              </a:rPr>
              <a:t>Exposition à la pollution atmosphérique et au bruit des cyclistes en milieu urbain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03848" y="692696"/>
            <a:ext cx="216024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771800" y="2052464"/>
            <a:ext cx="728464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5852606"/>
              </p:ext>
            </p:extLst>
          </p:nvPr>
        </p:nvGraphicFramePr>
        <p:xfrm>
          <a:off x="323528" y="655416"/>
          <a:ext cx="8496622" cy="4827088"/>
        </p:xfrm>
        <a:graphic>
          <a:graphicData uri="http://schemas.openxmlformats.org/drawingml/2006/table">
            <a:tbl>
              <a:tblPr/>
              <a:tblGrid>
                <a:gridCol w="33450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55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30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3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038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Echantillon entier</a:t>
                      </a:r>
                    </a:p>
                  </a:txBody>
                  <a:tcPr marL="7398" marR="7398" marT="739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Questionnaire marche seul</a:t>
                      </a:r>
                    </a:p>
                  </a:txBody>
                  <a:tcPr marL="7398" marR="7398" marT="739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Questionnaire vélo</a:t>
                      </a:r>
                    </a:p>
                  </a:txBody>
                  <a:tcPr marL="7398" marR="7398" marT="739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(N=4 268)</a:t>
                      </a:r>
                    </a:p>
                  </a:txBody>
                  <a:tcPr marL="7398" marR="7398" marT="739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(N=725)</a:t>
                      </a:r>
                    </a:p>
                  </a:txBody>
                  <a:tcPr marL="7398" marR="7398" marT="739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(N=3 543)</a:t>
                      </a:r>
                    </a:p>
                  </a:txBody>
                  <a:tcPr marL="7398" marR="7398" marT="739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Homme           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2 373 (55,6%)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 (34,6%)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2 122 (59,9%)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Femme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1895 (44,4%)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474 (65,4%)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1 421 (40,1%)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Moins de 30 ans    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749 (17,5%)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 (17,2%)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624 (17,6%)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30 - 39 ans        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1 238 (29%)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 (22,2%)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1 077 (30,4%)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40 - 49 ans        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1 027 (24,1%)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 (20,8%)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876 (24,7%)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50 - 59 ans        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780 (18,3%)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 (24%)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606 (17,1%)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Plus 60 ans        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474 (11,1%)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 (15,7%)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 (10,2%)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Agriculteurs, ouvriers et artisans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171 (4,1%)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 (2,7%)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 (4,3%)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152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Employés           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851 (20,2%)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 (25,5%)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670 (19,1%)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Cadres et professions intellectuelles supérieures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2 474 (58,7%)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394 (55,5%)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2 080 (59,3%)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Professions intermédiaires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609 (14,4%)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 (13,5%)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513 (14,6%)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22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Inactifs ou chômeurs n'ayant jamais travaillés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 (2,7%)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(2,8%)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 (2,6%)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NR         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Brevet des </a:t>
                      </a:r>
                      <a:r>
                        <a:rPr lang="fr-FR" sz="1200" b="1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coll</a:t>
                      </a:r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</a:t>
                      </a:r>
                      <a:r>
                        <a:rPr lang="fr-FR" sz="1200" b="1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èges</a:t>
                      </a:r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(0,5%)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(0,6%)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(0,5%)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CEP ou aucun diplôme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(0,3%)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(0,6%)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(0,3%)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CAP, BEP           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 (3,3%)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 (5,2%)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 (2,9%)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Bac, Brevet professionnel ou équivalent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 (7,1%)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 (10,1%)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229 (6,5%)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Bac +2             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567 (13,3%)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 (12,8%)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474 (13,4%)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Supérieur à Bac +2 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3 225 (75,6%)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513 (70,8%)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2 712 (76,5%)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Rural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447 (10,5%)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 (16,7%)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326 (9,2%)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Urbain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3 821 (89,5%)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604 (83,3%)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3 217 (90,8%)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3" name="Arrondir un rectangle avec un coin diagonal 12"/>
          <p:cNvSpPr/>
          <p:nvPr/>
        </p:nvSpPr>
        <p:spPr>
          <a:xfrm>
            <a:off x="323528" y="188640"/>
            <a:ext cx="8496944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7544" y="5543090"/>
            <a:ext cx="8352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Calibri" pitchFamily="34" charset="0"/>
              </a:rPr>
              <a:t>Lecture : Parmi les 3 543 personnes ayant </a:t>
            </a:r>
            <a:r>
              <a:rPr lang="fr-FR" sz="1200" i="1" dirty="0" smtClean="0">
                <a:latin typeface="Calibri" pitchFamily="34" charset="0"/>
              </a:rPr>
              <a:t>répondu </a:t>
            </a:r>
            <a:r>
              <a:rPr lang="fr-FR" sz="1200" i="1" dirty="0">
                <a:latin typeface="Calibri" pitchFamily="34" charset="0"/>
              </a:rPr>
              <a:t>au « Questionnaire vélo », 2 712 ont un diplôme supérieur à Bac +2 ,soit 76,5% des répondants.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="" xmlns:a16="http://schemas.microsoft.com/office/drawing/2014/main" id="{DD9DBD82-7D7E-E847-A100-0CE173B2F350}"/>
              </a:ext>
            </a:extLst>
          </p:cNvPr>
          <p:cNvSpPr/>
          <p:nvPr/>
        </p:nvSpPr>
        <p:spPr>
          <a:xfrm>
            <a:off x="6876256" y="655416"/>
            <a:ext cx="1943894" cy="50058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2"/>
          <p:cNvSpPr txBox="1">
            <a:spLocks/>
          </p:cNvSpPr>
          <p:nvPr/>
        </p:nvSpPr>
        <p:spPr bwMode="auto">
          <a:xfrm>
            <a:off x="2783170" y="213792"/>
            <a:ext cx="357766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fr-FR" sz="22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PARTIE 1 : M</a:t>
            </a:r>
            <a:r>
              <a:rPr lang="fr-FR" sz="2200" b="1" dirty="0">
                <a:solidFill>
                  <a:schemeClr val="bg1"/>
                </a:solidFill>
                <a:latin typeface="Calibri" pitchFamily="34" charset="0"/>
              </a:rPr>
              <a:t>É</a:t>
            </a:r>
            <a:r>
              <a:rPr lang="fr-FR" sz="22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THODOLOGIE 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87624" y="5981218"/>
            <a:ext cx="7497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Figure 1 :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Tableau de l’échantillon complet des répondants à l’enquête</a:t>
            </a:r>
          </a:p>
        </p:txBody>
      </p:sp>
    </p:spTree>
    <p:extLst>
      <p:ext uri="{BB962C8B-B14F-4D97-AF65-F5344CB8AC3E}">
        <p14:creationId xmlns:p14="http://schemas.microsoft.com/office/powerpoint/2010/main" xmlns="" val="13559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83568" y="5733256"/>
            <a:ext cx="7812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Figure 2 :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Tableau des caractéristiques de la pratiques du vélo des personnes ayant répondues au « Questionnaire vélo »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33362"/>
              </p:ext>
            </p:extLst>
          </p:nvPr>
        </p:nvGraphicFramePr>
        <p:xfrm>
          <a:off x="323528" y="624136"/>
          <a:ext cx="8424936" cy="4677064"/>
        </p:xfrm>
        <a:graphic>
          <a:graphicData uri="http://schemas.openxmlformats.org/drawingml/2006/table">
            <a:tbl>
              <a:tblPr/>
              <a:tblGrid>
                <a:gridCol w="57221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27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6276"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Questionnaire vélo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276"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(N=3 543)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2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 moins 5 jours par semaine. Toute l'année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1 870 (52,8%)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2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 moins 5 jours par semaine. Suivant les saisons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481 (13,6%)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2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 moins un jour par semaine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743 (21%)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2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Moins souvent ou jamais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449 (12,7%)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2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Calme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597 (17,2%)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2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Intermédiaire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2 123 (61%)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62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Sportif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760 (21,8%)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62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NR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03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Non, je n'utilise pas un vélo personnel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 (7,2%)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62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Oui, j'utilise un vélo personnel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3 271 (92,8%)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62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62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Depuis 2 ans ou moins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339 (14,5%)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62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Depuis plus de 2 ans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2 007 (85,5%)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62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NR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1 197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62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Non, le vélo n'est pas mon mode principal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1 716 (48,4%)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62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Oui, le vélo est mon mode principal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1 827 (51,6%)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3" name="Arrondir un rectangle avec un coin diagonal 12"/>
          <p:cNvSpPr/>
          <p:nvPr/>
        </p:nvSpPr>
        <p:spPr>
          <a:xfrm>
            <a:off x="323528" y="188640"/>
            <a:ext cx="8496944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67544" y="530120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Calibri" pitchFamily="34" charset="0"/>
              </a:rPr>
              <a:t>Lecture : Parmi les 3 543 personnes ayant </a:t>
            </a:r>
            <a:r>
              <a:rPr lang="fr-FR" sz="1200" i="1" dirty="0" smtClean="0">
                <a:latin typeface="Calibri" pitchFamily="34" charset="0"/>
              </a:rPr>
              <a:t>répondu </a:t>
            </a:r>
            <a:r>
              <a:rPr lang="fr-FR" sz="1200" i="1" dirty="0">
                <a:latin typeface="Calibri" pitchFamily="34" charset="0"/>
              </a:rPr>
              <a:t>au « Questionnaire vélo », 2 007 déclarent utiliser le vélo depuis plus de 2 ans, soit 85,5% des répondants.</a:t>
            </a: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2783170" y="213792"/>
            <a:ext cx="357766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fr-FR" sz="22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PARTIE 1 : M</a:t>
            </a:r>
            <a:r>
              <a:rPr lang="fr-FR" sz="2200" b="1" dirty="0">
                <a:solidFill>
                  <a:schemeClr val="bg1"/>
                </a:solidFill>
                <a:latin typeface="Calibri" pitchFamily="34" charset="0"/>
              </a:rPr>
              <a:t>É</a:t>
            </a:r>
            <a:r>
              <a:rPr lang="fr-FR" sz="22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THODOLOGIE 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9512" y="2609036"/>
            <a:ext cx="52565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b="1" i="1" dirty="0">
                <a:latin typeface="Calibri" pitchFamily="34" charset="0"/>
              </a:rPr>
              <a:t>Questions 77 et 78</a:t>
            </a:r>
          </a:p>
          <a:p>
            <a:pPr algn="just"/>
            <a:r>
              <a:rPr lang="fr-FR" sz="2200" i="1" dirty="0">
                <a:latin typeface="Calibri" pitchFamily="34" charset="0"/>
              </a:rPr>
              <a:t>« Faites-vous parfois des </a:t>
            </a:r>
            <a:r>
              <a:rPr lang="fr-FR" sz="2200" b="1" i="1" dirty="0">
                <a:solidFill>
                  <a:srgbClr val="FF0000"/>
                </a:solidFill>
                <a:latin typeface="Calibri" pitchFamily="34" charset="0"/>
              </a:rPr>
              <a:t>détours</a:t>
            </a:r>
            <a:r>
              <a:rPr lang="fr-FR" sz="2200" i="1" dirty="0">
                <a:latin typeface="Calibri" pitchFamily="34" charset="0"/>
              </a:rPr>
              <a:t> à vélo ? » </a:t>
            </a:r>
          </a:p>
          <a:p>
            <a:pPr algn="just"/>
            <a:r>
              <a:rPr lang="fr-FR" sz="2200" i="1" dirty="0">
                <a:latin typeface="Calibri" pitchFamily="34" charset="0"/>
              </a:rPr>
              <a:t>« Si oui, pourquoi faites-vous des détours ? »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512" y="4149080"/>
            <a:ext cx="51096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i="1" dirty="0">
                <a:latin typeface="Calibri" pitchFamily="34" charset="0"/>
              </a:rPr>
              <a:t>Question 112</a:t>
            </a:r>
            <a:endParaRPr lang="fr-FR" sz="2200" b="1" dirty="0">
              <a:latin typeface="Calibri" pitchFamily="34" charset="0"/>
            </a:endParaRPr>
          </a:p>
          <a:p>
            <a:pPr algn="just"/>
            <a:r>
              <a:rPr lang="fr-FR" sz="2200" i="1" dirty="0">
                <a:latin typeface="Calibri" pitchFamily="34" charset="0"/>
              </a:rPr>
              <a:t>« Selon vous, quand vous faites du vélo, qu’est-ce qui est le plus important : le </a:t>
            </a:r>
            <a:r>
              <a:rPr lang="fr-FR" sz="2200" b="1" i="1" dirty="0">
                <a:solidFill>
                  <a:srgbClr val="FF0000"/>
                </a:solidFill>
                <a:latin typeface="Calibri" pitchFamily="34" charset="0"/>
              </a:rPr>
              <a:t>gain</a:t>
            </a:r>
            <a:r>
              <a:rPr lang="fr-FR" sz="2200" i="1" dirty="0">
                <a:latin typeface="Calibri" pitchFamily="34" charset="0"/>
              </a:rPr>
              <a:t> pour la santé dû à l’activité physique ou la </a:t>
            </a:r>
            <a:r>
              <a:rPr lang="fr-FR" sz="2200" b="1" i="1" dirty="0">
                <a:solidFill>
                  <a:srgbClr val="FF0000"/>
                </a:solidFill>
                <a:latin typeface="Calibri" pitchFamily="34" charset="0"/>
              </a:rPr>
              <a:t>perte</a:t>
            </a:r>
            <a:r>
              <a:rPr lang="fr-FR" sz="2200" i="1" dirty="0">
                <a:latin typeface="Calibri" pitchFamily="34" charset="0"/>
              </a:rPr>
              <a:t> pour la santé due à l’inhalation de l'air pollué ? »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1520" y="1052736"/>
            <a:ext cx="49570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b="1" i="1" dirty="0">
                <a:latin typeface="Calibri" pitchFamily="34" charset="0"/>
              </a:rPr>
              <a:t>Questions 95 à 102</a:t>
            </a:r>
            <a:endParaRPr lang="fr-FR" sz="2200" b="1" dirty="0">
              <a:latin typeface="Calibri" pitchFamily="34" charset="0"/>
            </a:endParaRPr>
          </a:p>
          <a:p>
            <a:pPr algn="just"/>
            <a:r>
              <a:rPr lang="fr-FR" sz="2200" i="1" dirty="0">
                <a:latin typeface="Calibri" pitchFamily="34" charset="0"/>
              </a:rPr>
              <a:t>« Pouvez-vous évaluer les </a:t>
            </a:r>
            <a:r>
              <a:rPr lang="fr-FR" sz="2200" b="1" i="1" dirty="0">
                <a:solidFill>
                  <a:srgbClr val="FF0000"/>
                </a:solidFill>
                <a:latin typeface="Calibri" pitchFamily="34" charset="0"/>
              </a:rPr>
              <a:t>obstacles</a:t>
            </a:r>
            <a:r>
              <a:rPr lang="fr-FR" sz="2200" i="1" dirty="0">
                <a:latin typeface="Calibri" pitchFamily="34" charset="0"/>
              </a:rPr>
              <a:t> liés à la pratique du vélo ? » </a:t>
            </a:r>
          </a:p>
        </p:txBody>
      </p:sp>
      <p:cxnSp>
        <p:nvCxnSpPr>
          <p:cNvPr id="15" name="Connecteur droit avec flèche 14"/>
          <p:cNvCxnSpPr>
            <a:cxnSpLocks/>
          </p:cNvCxnSpPr>
          <p:nvPr/>
        </p:nvCxnSpPr>
        <p:spPr>
          <a:xfrm flipV="1">
            <a:off x="5364088" y="3283105"/>
            <a:ext cx="724068" cy="1879"/>
          </a:xfrm>
          <a:prstGeom prst="straightConnector1">
            <a:avLst/>
          </a:prstGeom>
          <a:ln w="254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cxnSpLocks/>
          </p:cNvCxnSpPr>
          <p:nvPr/>
        </p:nvCxnSpPr>
        <p:spPr>
          <a:xfrm>
            <a:off x="5256076" y="1423244"/>
            <a:ext cx="838891" cy="0"/>
          </a:xfrm>
          <a:prstGeom prst="straightConnector1">
            <a:avLst/>
          </a:prstGeom>
          <a:ln w="254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cxnSpLocks/>
          </p:cNvCxnSpPr>
          <p:nvPr/>
        </p:nvCxnSpPr>
        <p:spPr>
          <a:xfrm>
            <a:off x="5329141" y="5013176"/>
            <a:ext cx="838891" cy="0"/>
          </a:xfrm>
          <a:prstGeom prst="straightConnector1">
            <a:avLst/>
          </a:prstGeom>
          <a:ln w="254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96643" y="2923065"/>
            <a:ext cx="25166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b="1" i="1" dirty="0">
                <a:latin typeface="Calibri" pitchFamily="34" charset="0"/>
              </a:rPr>
              <a:t>L’impact des polluants sur la pratique</a:t>
            </a:r>
            <a:endParaRPr lang="fr-FR" sz="2200" i="1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72200" y="1135212"/>
            <a:ext cx="25166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b="1" i="1" dirty="0">
                <a:latin typeface="Calibri" pitchFamily="34" charset="0"/>
              </a:rPr>
              <a:t>La place des polluants parmi les obstacles</a:t>
            </a:r>
            <a:endParaRPr lang="fr-FR" sz="2200" i="1" dirty="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45265" y="4725144"/>
            <a:ext cx="25166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b="1" i="1" dirty="0">
                <a:latin typeface="Calibri" pitchFamily="34" charset="0"/>
              </a:rPr>
              <a:t>La place des polluants vis-à-vis des avantages</a:t>
            </a:r>
            <a:endParaRPr lang="fr-FR" sz="2200" i="1" dirty="0">
              <a:latin typeface="Calibri" pitchFamily="34" charset="0"/>
            </a:endParaRPr>
          </a:p>
        </p:txBody>
      </p:sp>
      <p:sp>
        <p:nvSpPr>
          <p:cNvPr id="21" name="Arrondir un rectangle avec un coin diagonal 20"/>
          <p:cNvSpPr/>
          <p:nvPr/>
        </p:nvSpPr>
        <p:spPr>
          <a:xfrm>
            <a:off x="323528" y="188640"/>
            <a:ext cx="8496944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ectangle 2"/>
          <p:cNvSpPr txBox="1">
            <a:spLocks/>
          </p:cNvSpPr>
          <p:nvPr/>
        </p:nvSpPr>
        <p:spPr bwMode="auto">
          <a:xfrm>
            <a:off x="2783170" y="213792"/>
            <a:ext cx="357766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fr-FR" sz="22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PARTIE 1 : M</a:t>
            </a:r>
            <a:r>
              <a:rPr lang="fr-FR" sz="2200" b="1" dirty="0">
                <a:solidFill>
                  <a:schemeClr val="bg1"/>
                </a:solidFill>
                <a:latin typeface="Calibri" pitchFamily="34" charset="0"/>
              </a:rPr>
              <a:t>É</a:t>
            </a:r>
            <a:r>
              <a:rPr lang="fr-FR" sz="22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THODOLOGIE 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26" name="Arrondir un rectangle avec un coin diagonal 25"/>
          <p:cNvSpPr/>
          <p:nvPr/>
        </p:nvSpPr>
        <p:spPr>
          <a:xfrm>
            <a:off x="395536" y="210344"/>
            <a:ext cx="8424936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Rectangle 2"/>
          <p:cNvSpPr txBox="1">
            <a:spLocks/>
          </p:cNvSpPr>
          <p:nvPr/>
        </p:nvSpPr>
        <p:spPr bwMode="auto">
          <a:xfrm>
            <a:off x="1223628" y="235496"/>
            <a:ext cx="67327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fr-FR" sz="22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PARTIE 2 : ANALYSE UNIVARIÉE 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8017170"/>
              </p:ext>
            </p:extLst>
          </p:nvPr>
        </p:nvGraphicFramePr>
        <p:xfrm>
          <a:off x="539552" y="968126"/>
          <a:ext cx="7848872" cy="4975210"/>
        </p:xfrm>
        <a:graphic>
          <a:graphicData uri="http://schemas.openxmlformats.org/drawingml/2006/table">
            <a:tbl>
              <a:tblPr/>
              <a:tblGrid>
                <a:gridCol w="1195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619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55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71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42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42434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Manque d'infrastructure</a:t>
                      </a:r>
                    </a:p>
                  </a:txBody>
                  <a:tcPr marL="6486" marR="6486" marT="6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Risque d'accident</a:t>
                      </a:r>
                    </a:p>
                  </a:txBody>
                  <a:tcPr marL="6486" marR="6486" marT="6486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Inhalation de polluants</a:t>
                      </a:r>
                    </a:p>
                  </a:txBody>
                  <a:tcPr marL="6486" marR="6486" marT="6486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Conditions météorologiques</a:t>
                      </a:r>
                    </a:p>
                  </a:txBody>
                  <a:tcPr marL="6486" marR="6486" marT="6486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7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ENSEMBLE DES CYCLISTES</a:t>
                      </a:r>
                    </a:p>
                  </a:txBody>
                  <a:tcPr marL="6486" marR="6486" marT="64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(N= 3 543)</a:t>
                      </a:r>
                    </a:p>
                  </a:txBody>
                  <a:tcPr marL="6486" marR="6486" marT="64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1er (43,4%)</a:t>
                      </a:r>
                    </a:p>
                  </a:txBody>
                  <a:tcPr marL="6486" marR="6486" marT="64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fr-FR" sz="12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(31,1%)</a:t>
                      </a:r>
                    </a:p>
                  </a:txBody>
                  <a:tcPr marL="6486" marR="6486" marT="6486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3e (28,9%)</a:t>
                      </a:r>
                    </a:p>
                  </a:txBody>
                  <a:tcPr marL="6486" marR="6486" marT="6486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fr-FR" sz="12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(13,7%)</a:t>
                      </a:r>
                    </a:p>
                  </a:txBody>
                  <a:tcPr marL="6486" marR="6486" marT="6486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5135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5135">
                <a:tc rowSpan="3"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51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1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51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5135">
                <a:tc rowSpan="2">
                  <a:txBody>
                    <a:bodyPr/>
                    <a:lstStyle/>
                    <a:p>
                      <a:pPr algn="ctr" fontAlgn="ctr"/>
                      <a:endParaRPr lang="fr-F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51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3340">
                <a:tc rowSpan="4"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33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51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51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3340">
                <a:tc rowSpan="4">
                  <a:txBody>
                    <a:bodyPr/>
                    <a:lstStyle/>
                    <a:p>
                      <a:pPr algn="ctr" fontAlgn="ctr"/>
                      <a:endParaRPr lang="fr-F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33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33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51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5135">
                <a:tc rowSpan="2">
                  <a:txBody>
                    <a:bodyPr/>
                    <a:lstStyle/>
                    <a:p>
                      <a:pPr algn="ctr" fontAlgn="ctr"/>
                      <a:endParaRPr lang="fr-F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51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85135">
                <a:tc rowSpan="5">
                  <a:txBody>
                    <a:bodyPr/>
                    <a:lstStyle/>
                    <a:p>
                      <a:pPr algn="ctr" fontAlgn="ctr"/>
                      <a:endParaRPr lang="fr-F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51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851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33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851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486" marR="6486" marT="6486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39552" y="5229200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Figure 3 : </a:t>
            </a:r>
            <a:r>
              <a:rPr lang="fr-FR" sz="2000" b="1" i="1" dirty="0">
                <a:solidFill>
                  <a:srgbClr val="FF0000"/>
                </a:solidFill>
                <a:latin typeface="Calibri" pitchFamily="34" charset="0"/>
              </a:rPr>
              <a:t>Classement des 4 principaux obstacles perçus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comme « Très gênant » pour l’usage du vélo parmi l’ensemble de l’échantillon et certaines catégories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socio-démographiques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et de pratique du vélo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26" name="Arrondir un rectangle avec un coin diagonal 25"/>
          <p:cNvSpPr/>
          <p:nvPr/>
        </p:nvSpPr>
        <p:spPr>
          <a:xfrm>
            <a:off x="395536" y="210344"/>
            <a:ext cx="8424936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Rectangle 2"/>
          <p:cNvSpPr txBox="1">
            <a:spLocks/>
          </p:cNvSpPr>
          <p:nvPr/>
        </p:nvSpPr>
        <p:spPr bwMode="auto">
          <a:xfrm>
            <a:off x="1223628" y="235496"/>
            <a:ext cx="67327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fr-FR" sz="22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PARTIE 2 : ANALYSE UNIVARIÉE 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9868938"/>
              </p:ext>
            </p:extLst>
          </p:nvPr>
        </p:nvGraphicFramePr>
        <p:xfrm>
          <a:off x="251520" y="645840"/>
          <a:ext cx="8640961" cy="4742045"/>
        </p:xfrm>
        <a:graphic>
          <a:graphicData uri="http://schemas.openxmlformats.org/drawingml/2006/table">
            <a:tbl>
              <a:tblPr/>
              <a:tblGrid>
                <a:gridCol w="13601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323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7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31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59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21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89725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Manque </a:t>
                      </a:r>
                      <a:endParaRPr lang="fr-FR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d’infra.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40" marR="6640" marT="66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Risque d'accident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Inhalation de polluants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Conditions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météo.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11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ENSEMBLE DES CYCLISTES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(N= 3 543)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1er (43,4%)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fr-FR" sz="12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(31,1%)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3e (28,9%)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fr-FR" sz="12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(13,7%)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9239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40" marR="6640" marT="6640" marB="0" anchor="b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40" marR="6640" marT="6640" marB="0" anchor="b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40" marR="6640" marT="6640" marB="0" anchor="b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923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CSP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CSP +  (N = 2 593)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1er (42,2%)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2e (29,4%)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3e (26,4%)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4e (13,9%)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92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CSP -  </a:t>
                      </a:r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(N=</a:t>
                      </a:r>
                      <a:r>
                        <a:rPr lang="fr-FR" sz="1200" b="0" i="1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822)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1er (46,5%)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2e (35,9%)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2e (35,9%)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4e (12,9%)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92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Inactifs  (N=92)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1er (47,7%)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3e (33,7%)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2e (36,7%)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4e (16,7%)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92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Ancienneté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Moins de 2 ans (N =339)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1er (50,4%)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2e (41,8%)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3e (31,8%)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4e (14,5%)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92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Plus de 2 ans (N=2</a:t>
                      </a:r>
                      <a:r>
                        <a:rPr lang="fr-FR" sz="1200" b="0" i="1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007)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1er (41,6%)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3e (27,5%)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2e (29,1%)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5e (5,6%)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923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Fréquence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≥5 j par semaine. Toute l'année (N=1</a:t>
                      </a:r>
                      <a:r>
                        <a:rPr lang="fr-FR" sz="1200" b="0" i="1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870)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1er (41,7%)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3e (28,2%)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2e (28,8%)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5e(4%)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88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≥5 j par semaine. Suivant les saisons (N=481)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1er  (47,5%)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2e (34,7%)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3e (32,3%)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4e (18,3%)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92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 moins un jour par semaine  (N =743)                                      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1er  (42,7%)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2e (30,4%)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3e (27,3%)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4e (21,3%)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92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Moins souvent ou jamais (N=449)                                            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1er  (47,4%)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2e (40,7%)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3e (28,5%)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4e (36,8%)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923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Population communale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Commune de moins de 50 000  hab. (N= 1 621)                                                   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1e (43,6%)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2e (31,8%)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3e (28%)</a:t>
                      </a:r>
                    </a:p>
                  </a:txBody>
                  <a:tcPr marL="6640" marR="6640" marT="6640" marB="0" anchor="b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4e (14,9%)</a:t>
                      </a:r>
                    </a:p>
                  </a:txBody>
                  <a:tcPr marL="6640" marR="6640" marT="6640" marB="0" anchor="b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92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Entre 50 000 et 100 000 </a:t>
                      </a:r>
                      <a:r>
                        <a:rPr lang="fr-FR" sz="12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hab.(</a:t>
                      </a:r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N=279)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1e (49,1%)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2e (29,9%)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3e (25,8%)</a:t>
                      </a:r>
                    </a:p>
                  </a:txBody>
                  <a:tcPr marL="6640" marR="6640" marT="6640" marB="0" anchor="b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4e  (15,9%)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592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Entre 100 000 et 200 000 </a:t>
                      </a:r>
                      <a:r>
                        <a:rPr lang="fr-FR" sz="12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hab. </a:t>
                      </a:r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(N=548)                                              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1e (45,6%)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2e(32,3%)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3e (30,6%)</a:t>
                      </a:r>
                    </a:p>
                  </a:txBody>
                  <a:tcPr marL="6640" marR="6640" marT="6640" marB="0" anchor="b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4e (16,1%)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92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Plus de 200 000 </a:t>
                      </a:r>
                      <a:r>
                        <a:rPr lang="fr-FR" sz="12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hab. </a:t>
                      </a:r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(N=1 085)                                                        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1e (40,4%)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3e (29,8%)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2e (30,2%)</a:t>
                      </a:r>
                    </a:p>
                  </a:txBody>
                  <a:tcPr marL="6640" marR="6640" marT="6640" marB="0" anchor="b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4e (9,9%)</a:t>
                      </a:r>
                    </a:p>
                  </a:txBody>
                  <a:tcPr marL="6640" marR="6640" marT="6640" marB="0" anchor="ctr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592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Etudes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Non, pas supérieur à Bac +2 (N=831)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1er (47,3%)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3e (36,2%)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2e (36,4%)</a:t>
                      </a:r>
                    </a:p>
                  </a:txBody>
                  <a:tcPr marL="6640" marR="6640" marT="6640" marB="0" anchor="b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4e (13,4%)</a:t>
                      </a:r>
                    </a:p>
                  </a:txBody>
                  <a:tcPr marL="6640" marR="6640" marT="6640" marB="0" anchor="b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92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 , supérieur à Bac +2 (N</a:t>
                      </a:r>
                      <a:r>
                        <a:rPr lang="fr-FR" sz="1200" b="0" i="1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=2 712)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1er (42,2%)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2e (29,6%)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3e (26,7%)</a:t>
                      </a:r>
                    </a:p>
                  </a:txBody>
                  <a:tcPr marL="6640" marR="6640" marT="6640" marB="0" anchor="b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4e (13,7%)</a:t>
                      </a:r>
                    </a:p>
                  </a:txBody>
                  <a:tcPr marL="6640" marR="6640" marT="6640" marB="0" anchor="b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5923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Aire Urbaine</a:t>
                      </a:r>
                    </a:p>
                  </a:txBody>
                  <a:tcPr marL="6640" marR="6640" marT="66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Paris (N=215)                                                               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1er  (42,3%)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3e (30%)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2e (41,6%)</a:t>
                      </a:r>
                    </a:p>
                  </a:txBody>
                  <a:tcPr marL="6640" marR="6640" marT="6640" marB="0" anchor="b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4e (9,3%)</a:t>
                      </a:r>
                    </a:p>
                  </a:txBody>
                  <a:tcPr marL="6640" marR="6640" marT="6640" marB="0" anchor="b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592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Aire urbaine de Paris hors Paris  (N=292)                                            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1er  (44,7%)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2e (32,1%)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3e (28,9%)</a:t>
                      </a:r>
                    </a:p>
                  </a:txBody>
                  <a:tcPr marL="6640" marR="6640" marT="6640" marB="0" anchor="b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4e (15,4%)</a:t>
                      </a:r>
                    </a:p>
                  </a:txBody>
                  <a:tcPr marL="6640" marR="6640" marT="6640" marB="0" anchor="b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592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Comm</a:t>
                      </a:r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d'un grand pôle (N=2</a:t>
                      </a:r>
                      <a:r>
                        <a:rPr lang="fr-FR" sz="1200" b="0" i="1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539)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1er (43,5%)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2e (31%)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3e (28,3%)</a:t>
                      </a:r>
                    </a:p>
                  </a:txBody>
                  <a:tcPr marL="6640" marR="6640" marT="6640" marB="0" anchor="b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4e (13,1%)</a:t>
                      </a:r>
                    </a:p>
                  </a:txBody>
                  <a:tcPr marL="6640" marR="6640" marT="6640" marB="0" anchor="b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592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Comm</a:t>
                      </a:r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dans la </a:t>
                      </a:r>
                      <a:r>
                        <a:rPr lang="fr-FR" sz="12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cour. </a:t>
                      </a:r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d'un grand pôle (N=344)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1er (40,3%)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2e (32,9%)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 3e (24,2%)</a:t>
                      </a:r>
                    </a:p>
                  </a:txBody>
                  <a:tcPr marL="6640" marR="6640" marT="6640" marB="0" anchor="b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4e (15,6%)</a:t>
                      </a:r>
                    </a:p>
                  </a:txBody>
                  <a:tcPr marL="6640" marR="6640" marT="6640" marB="0" anchor="b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592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Autres (N=150)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1er  (46,2%)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3e (29%)</a:t>
                      </a:r>
                    </a:p>
                  </a:txBody>
                  <a:tcPr marL="6640" marR="6640" marT="6640" marB="0" anchor="b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2e (32,4%)</a:t>
                      </a:r>
                    </a:p>
                  </a:txBody>
                  <a:tcPr marL="6640" marR="6640" marT="6640" marB="0" anchor="b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4e (20,4%)</a:t>
                      </a:r>
                    </a:p>
                  </a:txBody>
                  <a:tcPr marL="6640" marR="6640" marT="6640" marB="0" anchor="b">
                    <a:lnL w="12700" cap="flat" cmpd="sng" algn="ctr">
                      <a:solidFill>
                        <a:srgbClr val="C0504D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683568" y="537321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Calibri" pitchFamily="34" charset="0"/>
              </a:rPr>
              <a:t>Lecture : Parmi l’ensemble des obstacles étant </a:t>
            </a:r>
            <a:r>
              <a:rPr lang="fr-FR" sz="1200" i="1" dirty="0" smtClean="0">
                <a:latin typeface="Calibri" pitchFamily="34" charset="0"/>
              </a:rPr>
              <a:t>perçu </a:t>
            </a:r>
            <a:r>
              <a:rPr lang="fr-FR" sz="1200" i="1" dirty="0">
                <a:latin typeface="Calibri" pitchFamily="34" charset="0"/>
              </a:rPr>
              <a:t>comme « Très gênant », l’inhalation de polluants est </a:t>
            </a:r>
            <a:r>
              <a:rPr lang="fr-FR" sz="1200" i="1" dirty="0" smtClean="0">
                <a:latin typeface="Calibri" pitchFamily="34" charset="0"/>
              </a:rPr>
              <a:t>classée </a:t>
            </a:r>
            <a:r>
              <a:rPr lang="fr-FR" sz="1200" i="1" dirty="0">
                <a:latin typeface="Calibri" pitchFamily="34" charset="0"/>
              </a:rPr>
              <a:t>en 3</a:t>
            </a:r>
            <a:r>
              <a:rPr lang="fr-FR" sz="1200" i="1" baseline="30000" dirty="0">
                <a:latin typeface="Calibri" pitchFamily="34" charset="0"/>
              </a:rPr>
              <a:t>e</a:t>
            </a:r>
            <a:r>
              <a:rPr lang="fr-FR" sz="1200" i="1" dirty="0">
                <a:latin typeface="Calibri" pitchFamily="34" charset="0"/>
              </a:rPr>
              <a:t> obstacle avec 28,9% des 3 543 cyclistes qui le déclarent comme « Très </a:t>
            </a:r>
            <a:r>
              <a:rPr lang="fr-FR" sz="1200" i="1" dirty="0" smtClean="0">
                <a:latin typeface="Calibri" pitchFamily="34" charset="0"/>
              </a:rPr>
              <a:t>gênante</a:t>
            </a:r>
            <a:r>
              <a:rPr lang="fr-FR" sz="1200" i="1" dirty="0">
                <a:latin typeface="Calibri" pitchFamily="34" charset="0"/>
              </a:rPr>
              <a:t> ».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580526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Figure 3 : </a:t>
            </a:r>
            <a:r>
              <a:rPr lang="fr-FR" b="1" i="1" dirty="0">
                <a:solidFill>
                  <a:srgbClr val="FF0000"/>
                </a:solidFill>
                <a:latin typeface="Calibri" pitchFamily="34" charset="0"/>
              </a:rPr>
              <a:t>Classement des 4 principaux obstacles perçus </a:t>
            </a:r>
            <a:r>
              <a:rPr lang="fr-FR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comme « Très gênant » pour l’usage du vélo parmi l’ensemble de l’échantillon et certaines catégories </a:t>
            </a:r>
            <a:r>
              <a:rPr lang="fr-FR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socio-démographiques</a:t>
            </a:r>
            <a:r>
              <a:rPr lang="fr-FR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et de pratique du vélo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04553" y="5457418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Figure 4 :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Croisement entre </a:t>
            </a:r>
            <a:r>
              <a:rPr lang="fr-FR" sz="2000" b="1" i="1" dirty="0">
                <a:solidFill>
                  <a:srgbClr val="FF0000"/>
                </a:solidFill>
                <a:latin typeface="Calibri" pitchFamily="34" charset="0"/>
              </a:rPr>
              <a:t>l’évaluation de la pollution comme obstacle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avec les variables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socio-démographiques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et la pratique du vélo significatives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3782946"/>
              </p:ext>
            </p:extLst>
          </p:nvPr>
        </p:nvGraphicFramePr>
        <p:xfrm>
          <a:off x="395536" y="697191"/>
          <a:ext cx="8424614" cy="4135120"/>
        </p:xfrm>
        <a:graphic>
          <a:graphicData uri="http://schemas.openxmlformats.org/drawingml/2006/table">
            <a:tbl>
              <a:tblPr/>
              <a:tblGrid>
                <a:gridCol w="30387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28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52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83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94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Pollution peu gênante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Pollution gênante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Pollution très gênante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p-valeur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(N=683)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(N=1 780)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(N=1 003)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Homme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449 (65,7%)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1 085 (61%)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540 (53,8%)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&lt;0,001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Femme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234 (34,3%)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695 (39%)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463 (46,2%)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CSP+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524 (77,6%)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1341 (76,1%)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670 (67,5%)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&lt;0,001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CSP -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133 (19,7%)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383 (21,7%)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289 (29,1%)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Inactifs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 (2,7%)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39 (2,2%)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33 (3,3%)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NR                              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Non, pas supérieur à Bac +2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129 (18,9%)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383 (21,5%)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293 (29,2%)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&lt;0,001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Oui , supérieur à Bac +2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554 (81,1%)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1 397 (78,5%)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710 (70,8%)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Paris                                                       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27 (4%)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98 (5,5%)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89 (8,9%)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&lt;0,001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Aire urbaine de Paris hors Paris                                      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64 (9,4%)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143 (8%)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84 (8,4%)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Comm. d'un grand pôle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502 (73,6%)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1 280 (72%)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704 (70,2%)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Comm</a:t>
                      </a:r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dans la couronne d'un grand pôle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71 (10,4%)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179 (10,1%)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80 (8%)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Autres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18 (2,6%)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78 (4,4%)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46 (4,6%)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NR                              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Calme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105 (15,6%)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273 (15,6%)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205 (20,8%)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0,003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Intermédiaire         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426 (63,2%)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1 097 (62,7%)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557 (56,6%)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Sportif                                                     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143 (21,2%)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380 (21,7%)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222 (22,6%)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NR                         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Non, le vélo n'est pas mon mode principal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300 (43,9%)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891 (50,1%)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479 (47,8%)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0,023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Oui, le vélo est mon mode principal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383 (56,1%)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889 (49,9%)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524 (52,2%)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539552" y="4911551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Calibri" pitchFamily="34" charset="0"/>
              </a:rPr>
              <a:t>Lecture : Parmi les 1 780 personnes ayant </a:t>
            </a:r>
            <a:r>
              <a:rPr lang="fr-FR" sz="1200" i="1" dirty="0" smtClean="0">
                <a:latin typeface="Calibri" pitchFamily="34" charset="0"/>
              </a:rPr>
              <a:t>répondu que </a:t>
            </a:r>
            <a:r>
              <a:rPr lang="fr-FR" sz="1200" i="1" dirty="0">
                <a:latin typeface="Calibri" pitchFamily="34" charset="0"/>
              </a:rPr>
              <a:t>la </a:t>
            </a:r>
            <a:r>
              <a:rPr lang="fr-FR" sz="1200" i="1" dirty="0" smtClean="0">
                <a:latin typeface="Calibri" pitchFamily="34" charset="0"/>
              </a:rPr>
              <a:t>pollution est </a:t>
            </a:r>
            <a:r>
              <a:rPr lang="fr-FR" sz="1200" i="1" dirty="0">
                <a:latin typeface="Calibri" pitchFamily="34" charset="0"/>
              </a:rPr>
              <a:t>« </a:t>
            </a:r>
            <a:r>
              <a:rPr lang="fr-FR" sz="1200" i="1" dirty="0" smtClean="0">
                <a:latin typeface="Calibri" pitchFamily="34" charset="0"/>
              </a:rPr>
              <a:t>Gênante</a:t>
            </a:r>
            <a:r>
              <a:rPr lang="fr-FR" sz="1200" i="1" dirty="0">
                <a:latin typeface="Calibri" pitchFamily="34" charset="0"/>
              </a:rPr>
              <a:t> » ou « Assez </a:t>
            </a:r>
            <a:r>
              <a:rPr lang="fr-FR" sz="1200" i="1" dirty="0" smtClean="0">
                <a:latin typeface="Calibri" pitchFamily="34" charset="0"/>
              </a:rPr>
              <a:t>Gênante</a:t>
            </a:r>
            <a:r>
              <a:rPr lang="fr-FR" sz="1200" i="1" dirty="0">
                <a:latin typeface="Calibri" pitchFamily="34" charset="0"/>
              </a:rPr>
              <a:t> », 597 personnes déclarent avoir une allure « Calme » à vélo, soit 17,2 % des répondants.</a:t>
            </a:r>
          </a:p>
        </p:txBody>
      </p:sp>
      <p:sp>
        <p:nvSpPr>
          <p:cNvPr id="16" name="Arrondir un rectangle avec un coin diagonal 15"/>
          <p:cNvSpPr/>
          <p:nvPr/>
        </p:nvSpPr>
        <p:spPr>
          <a:xfrm>
            <a:off x="395536" y="210344"/>
            <a:ext cx="8424936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 bwMode="auto">
          <a:xfrm>
            <a:off x="1223628" y="235496"/>
            <a:ext cx="67327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fr-FR" sz="16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PARTIE 2 : ANALYSE UNIVARIÉE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95536" y="5733256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Figure 5 : </a:t>
            </a:r>
            <a:r>
              <a:rPr lang="fr-FR" sz="22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Croisement entre </a:t>
            </a:r>
            <a:r>
              <a:rPr lang="fr-FR" sz="2200" b="1" i="1" dirty="0">
                <a:solidFill>
                  <a:srgbClr val="FF0000"/>
                </a:solidFill>
                <a:latin typeface="Calibri" pitchFamily="34" charset="0"/>
              </a:rPr>
              <a:t>les motivations expliquant un détour</a:t>
            </a:r>
            <a:r>
              <a:rPr lang="fr-FR" sz="22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22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avec les variables </a:t>
            </a:r>
            <a:r>
              <a:rPr lang="fr-FR" sz="2200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socio-démographiques</a:t>
            </a:r>
            <a:r>
              <a:rPr lang="fr-FR" sz="22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et la pratique du vélo significatives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5018385"/>
              </p:ext>
            </p:extLst>
          </p:nvPr>
        </p:nvGraphicFramePr>
        <p:xfrm>
          <a:off x="251521" y="822501"/>
          <a:ext cx="8568951" cy="4135120"/>
        </p:xfrm>
        <a:graphic>
          <a:graphicData uri="http://schemas.openxmlformats.org/drawingml/2006/table">
            <a:tbl>
              <a:tblPr/>
              <a:tblGrid>
                <a:gridCol w="30963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041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137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46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Détours mais pour autre que pollution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Détours motivés par la pollution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p-valeur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(N=1 682)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(N=1 057)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5080" marR="5080" marT="50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Homme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1 021 (60,7%)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663 (62,7%)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0,29</a:t>
                      </a:r>
                    </a:p>
                  </a:txBody>
                  <a:tcPr marL="5080" marR="5080" marT="50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Femme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661 (39,3%)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394 (37,3%)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5080" marR="5080" marT="50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Paris                                                       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81 (4,8%)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86 (8,1%)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&lt;0,001  </a:t>
                      </a:r>
                    </a:p>
                  </a:txBody>
                  <a:tcPr marL="5080" marR="5080" marT="50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Aire urbaine de Paris hors Paris                                      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122 (7,3%)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104 (9,8%)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5080" marR="5080" marT="50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Comm</a:t>
                      </a:r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d'un grand pôle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1 212 (72,2%)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757 (71,6%)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0" marR="5080" marT="50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Comm</a:t>
                      </a:r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dans la couronne d'un grand pôle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188 (11,2%)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74 (7%)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5080" marR="5080" marT="50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Autres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76 (4,5%)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36 (3,4%)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5080" marR="5080" marT="50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NR                              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5080" marR="5080" marT="50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Commune de moins de 50 000  habitants                                           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777 (46,3%)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430 (40,8%)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0,007</a:t>
                      </a:r>
                    </a:p>
                  </a:txBody>
                  <a:tcPr marL="5080" marR="5080" marT="50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Entre 50 000 et 100 000 habitants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126 (7,5%)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88 (8,3%)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5080" marR="5080" marT="50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Entre 100 000 et 200 000 habitants                                      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276 (16,5%)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163 (15,5%)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5080" marR="5080" marT="50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Plus de 200 000 habitants                                                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498 (29,7%)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374 (35,5%)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5080" marR="5080" marT="50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NR                              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5080" marR="5080" marT="50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 moins 5 </a:t>
                      </a:r>
                      <a:r>
                        <a:rPr lang="fr-FR" sz="12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jours par semaine</a:t>
                      </a:r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Toute l'année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902 (53,6%)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645 (61%)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&lt;0,001  </a:t>
                      </a:r>
                    </a:p>
                  </a:txBody>
                  <a:tcPr marL="5080" marR="5080" marT="50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 moins 5 </a:t>
                      </a:r>
                      <a:r>
                        <a:rPr lang="fr-FR" sz="12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jours/semaine</a:t>
                      </a:r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Suivant les saisons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224 (13,3%)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150 (14,2%)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0" marR="5080" marT="50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 moins un jour par semaine                                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379 (22,5%)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193 (18,3%)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80" marR="5080" marT="50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Moins souvent ou jamais                                     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177 (10,5%)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69 (6,5%)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80" marR="5080" marT="50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Depuis 2 ans ou moins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177 (15,7%)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93 (11,7%)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0,013</a:t>
                      </a:r>
                    </a:p>
                  </a:txBody>
                  <a:tcPr marL="5080" marR="5080" marT="50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Depuis plus de 2 ans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948 (84,3%)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701 (88,3%)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5080" marR="5080" marT="50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NR                                 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557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5080" marR="5080" marT="5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5080" marR="5080" marT="50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5" name="Arrondir un rectangle avec un coin diagonal 14"/>
          <p:cNvSpPr/>
          <p:nvPr/>
        </p:nvSpPr>
        <p:spPr>
          <a:xfrm>
            <a:off x="395536" y="210344"/>
            <a:ext cx="8424936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2"/>
          <p:cNvSpPr txBox="1">
            <a:spLocks/>
          </p:cNvSpPr>
          <p:nvPr/>
        </p:nvSpPr>
        <p:spPr bwMode="auto">
          <a:xfrm>
            <a:off x="1223628" y="235496"/>
            <a:ext cx="67327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fr-FR" sz="16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PARTIE 2 : ANALYSE UNIVARIÉE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27584" y="508518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Calibri" pitchFamily="34" charset="0"/>
              </a:rPr>
              <a:t>Lecture : Parmi les 1 057 personnes ayant </a:t>
            </a:r>
            <a:r>
              <a:rPr lang="fr-FR" sz="1200" i="1" dirty="0" smtClean="0">
                <a:latin typeface="Calibri" pitchFamily="34" charset="0"/>
              </a:rPr>
              <a:t>répondu </a:t>
            </a:r>
            <a:r>
              <a:rPr lang="fr-FR" sz="1200" i="1" dirty="0">
                <a:latin typeface="Calibri" pitchFamily="34" charset="0"/>
              </a:rPr>
              <a:t>faire </a:t>
            </a:r>
            <a:r>
              <a:rPr lang="fr-FR" sz="1200" i="1" dirty="0" smtClean="0">
                <a:latin typeface="Calibri" pitchFamily="34" charset="0"/>
              </a:rPr>
              <a:t>des détours motivés </a:t>
            </a:r>
            <a:r>
              <a:rPr lang="fr-FR" sz="1200" i="1" dirty="0">
                <a:latin typeface="Calibri" pitchFamily="34" charset="0"/>
              </a:rPr>
              <a:t>pour la pollution, 645 personnes déclarent faire du vélo « Au moins 5 jours par semaine. Toute l’année », soit 61% des répondants.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449542" y="5417348"/>
            <a:ext cx="82809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1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Figure 6 : </a:t>
            </a:r>
            <a:r>
              <a:rPr lang="fr-FR" sz="21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Croisement entre </a:t>
            </a:r>
            <a:r>
              <a:rPr lang="fr-FR" sz="2100" i="1" dirty="0">
                <a:solidFill>
                  <a:srgbClr val="FF0000"/>
                </a:solidFill>
                <a:latin typeface="Calibri" pitchFamily="34" charset="0"/>
              </a:rPr>
              <a:t>les réponses évaluant le rapport entre les gains et les pertes pour la santé </a:t>
            </a:r>
            <a:r>
              <a:rPr lang="fr-FR" sz="21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avec les variables </a:t>
            </a:r>
            <a:r>
              <a:rPr lang="fr-FR" sz="2100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socio-démographiques</a:t>
            </a:r>
            <a:r>
              <a:rPr lang="fr-FR" sz="21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et la pratique du vélo significatives</a:t>
            </a: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3088006"/>
              </p:ext>
            </p:extLst>
          </p:nvPr>
        </p:nvGraphicFramePr>
        <p:xfrm>
          <a:off x="388557" y="692948"/>
          <a:ext cx="8334926" cy="4320228"/>
        </p:xfrm>
        <a:graphic>
          <a:graphicData uri="http://schemas.openxmlformats.org/drawingml/2006/table">
            <a:tbl>
              <a:tblPr/>
              <a:tblGrid>
                <a:gridCol w="3631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41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27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91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70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91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Gain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Neutre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Perte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p-valeur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1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(N=2 719)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(N=617)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(N=207)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1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Moins de 40 ans                                                 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1252 (46%)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327 (53%)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122 (58,9%)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&lt;0,001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1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40 - 49 ans                                                 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691 (25,4%)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143 (23,2%)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42 (20,3%)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91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 ans et +                                                 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776 (28,5%)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147 (23,8%)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43 (20,8%)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91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CSP+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2039 (75,8%)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424 (69,2%)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130 (63,4%)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&lt;0,001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91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CSP-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588 (21,8%)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174 (28,4%)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60 (29,3%)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91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Inactifs ou chômeurs n'ayant jamais travaillés    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63 (2,3%)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 (2,3%)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 (7,3%)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91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NR                              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991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Non, pas supérieur à Bac +2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605 (22,3%)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163 (26,4%)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63 (30,4%)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0,004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991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Oui , supérieur à Bac +2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2114 (77,7%)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454 (73,6%)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144 (69,6%)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991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Commune de moins de 50 000  habitants                                           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1277 (47,1%)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259 (42%)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85 (41,1%)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0,027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991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Entre 50 000 et 100 000 habitants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220 (8,1%)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39 (6,3%)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 (9,7%)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991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Entre 100 000 et 200 000 habitants                                      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398 (14,7%)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111 (18%)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39 (18,8%)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991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Plus de 200 000 habitants                                                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814 (30%)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208 (33,7%)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63 (30,4%)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991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NR                              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991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 moins 5 jours par semaine. Toute l'année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1466 (53,9%)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301 (48,8%)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103 (49,8%)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0,001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991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 moins 5 jours par semaine. Suivant les saisons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356 (13,1%)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92 (14,9%)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33 (15,9%)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991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 moins un jour par semaine                                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587 (21,6%)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121 (19,6%)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35 (16,9%)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991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Moins souvent ou jamais                                     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310 (11,4%)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103 (16,7%)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36 (17,4%)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991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Depuis 2 ans ou moins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236 (13%)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69 (17,6%)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34 (25%)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&lt;0,001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991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Depuis plus de 2 ans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1582 (87%)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323 (82,4%)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102 (75%)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9912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NR                         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901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</a:p>
                  </a:txBody>
                  <a:tcPr marL="4956" marR="4956" marT="4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3" name="Arrondir un rectangle avec un coin diagonal 12"/>
          <p:cNvSpPr/>
          <p:nvPr/>
        </p:nvSpPr>
        <p:spPr>
          <a:xfrm>
            <a:off x="395536" y="210344"/>
            <a:ext cx="8424936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2"/>
          <p:cNvSpPr txBox="1">
            <a:spLocks/>
          </p:cNvSpPr>
          <p:nvPr/>
        </p:nvSpPr>
        <p:spPr bwMode="auto">
          <a:xfrm>
            <a:off x="1223628" y="235496"/>
            <a:ext cx="67327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fr-FR" sz="16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PARTIE 2 : ANALYSE UNIVARIÉE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9552" y="4983559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Calibri" pitchFamily="34" charset="0"/>
              </a:rPr>
              <a:t>Lecture : Parmi les 207 personnes ayant </a:t>
            </a:r>
            <a:r>
              <a:rPr lang="fr-FR" sz="1200" i="1" dirty="0" smtClean="0">
                <a:latin typeface="Calibri" pitchFamily="34" charset="0"/>
              </a:rPr>
              <a:t>répondu  </a:t>
            </a:r>
            <a:r>
              <a:rPr lang="fr-FR" sz="1200" i="1" dirty="0">
                <a:latin typeface="Calibri" pitchFamily="34" charset="0"/>
              </a:rPr>
              <a:t>que </a:t>
            </a:r>
            <a:r>
              <a:rPr lang="fr-FR" sz="1200" i="1" dirty="0" smtClean="0">
                <a:latin typeface="Calibri" pitchFamily="34" charset="0"/>
              </a:rPr>
              <a:t>la perte pour </a:t>
            </a:r>
            <a:r>
              <a:rPr lang="fr-FR" sz="1200" i="1" dirty="0">
                <a:latin typeface="Calibri" pitchFamily="34" charset="0"/>
              </a:rPr>
              <a:t>la santé à vélo liés à la pollution </a:t>
            </a:r>
            <a:r>
              <a:rPr lang="fr-FR" sz="1200" i="1" dirty="0" smtClean="0">
                <a:latin typeface="Calibri" pitchFamily="34" charset="0"/>
              </a:rPr>
              <a:t>est </a:t>
            </a:r>
            <a:r>
              <a:rPr lang="fr-FR" sz="1200" i="1" dirty="0">
                <a:latin typeface="Calibri" pitchFamily="34" charset="0"/>
              </a:rPr>
              <a:t>plus </a:t>
            </a:r>
            <a:r>
              <a:rPr lang="fr-FR" sz="1200" i="1" dirty="0" smtClean="0">
                <a:latin typeface="Calibri" pitchFamily="34" charset="0"/>
              </a:rPr>
              <a:t>importante </a:t>
            </a:r>
            <a:r>
              <a:rPr lang="fr-FR" sz="1200" i="1" dirty="0">
                <a:latin typeface="Calibri" pitchFamily="34" charset="0"/>
              </a:rPr>
              <a:t>que </a:t>
            </a:r>
            <a:r>
              <a:rPr lang="fr-FR" sz="1200" i="1" dirty="0" smtClean="0">
                <a:latin typeface="Calibri" pitchFamily="34" charset="0"/>
              </a:rPr>
              <a:t>le gain, </a:t>
            </a:r>
            <a:r>
              <a:rPr lang="fr-FR" sz="1200" i="1" dirty="0">
                <a:latin typeface="Calibri" pitchFamily="34" charset="0"/>
              </a:rPr>
              <a:t>144 personnes déclarent avoir un diplôme </a:t>
            </a:r>
            <a:r>
              <a:rPr lang="fr-FR" sz="1200" i="1" dirty="0" smtClean="0">
                <a:latin typeface="Calibri" pitchFamily="34" charset="0"/>
              </a:rPr>
              <a:t>supérieur à </a:t>
            </a:r>
            <a:r>
              <a:rPr lang="fr-FR" sz="1200" i="1" dirty="0">
                <a:latin typeface="Calibri" pitchFamily="34" charset="0"/>
              </a:rPr>
              <a:t>Bac + 2, soit 69,6 % des répondants.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ndir un rectangle avec un coin diagonal 14"/>
          <p:cNvSpPr/>
          <p:nvPr/>
        </p:nvSpPr>
        <p:spPr>
          <a:xfrm>
            <a:off x="395536" y="210344"/>
            <a:ext cx="8424936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32" name="Rectangle 2"/>
          <p:cNvSpPr txBox="1">
            <a:spLocks/>
          </p:cNvSpPr>
          <p:nvPr/>
        </p:nvSpPr>
        <p:spPr bwMode="auto">
          <a:xfrm>
            <a:off x="2123728" y="235496"/>
            <a:ext cx="48965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fr-FR" sz="22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PARTIE 3 : ANALYSE INF</a:t>
            </a:r>
            <a:r>
              <a:rPr lang="fr-FR" sz="2200" b="1" dirty="0">
                <a:solidFill>
                  <a:schemeClr val="bg1"/>
                </a:solidFill>
                <a:latin typeface="Calibri" pitchFamily="34" charset="0"/>
              </a:rPr>
              <a:t>É</a:t>
            </a:r>
            <a:r>
              <a:rPr lang="fr-FR" sz="22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RENTIELLE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536" y="5365665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Figure 7 :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Modèle de régression logistique permettant d’expliquer la perception de la pollution comme étant un </a:t>
            </a:r>
            <a:r>
              <a:rPr lang="fr-FR" sz="2000" b="1" i="1" dirty="0">
                <a:solidFill>
                  <a:srgbClr val="FF0000"/>
                </a:solidFill>
                <a:latin typeface="Calibri" pitchFamily="34" charset="0"/>
              </a:rPr>
              <a:t>obstacle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« Très gênant », « Assez gênant » ou « Gênant » par rapport à « Peu gênant » ou « Pas du tout gênant » (N=3 369)</a:t>
            </a: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1728883"/>
              </p:ext>
            </p:extLst>
          </p:nvPr>
        </p:nvGraphicFramePr>
        <p:xfrm>
          <a:off x="251520" y="786472"/>
          <a:ext cx="8568630" cy="4023012"/>
        </p:xfrm>
        <a:graphic>
          <a:graphicData uri="http://schemas.openxmlformats.org/drawingml/2006/table">
            <a:tbl>
              <a:tblPr/>
              <a:tblGrid>
                <a:gridCol w="4009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90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12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990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3840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95%CI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3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Homme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r>
                        <a:rPr lang="fr-FR" sz="12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ref</a:t>
                      </a:r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Femme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1,35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1,13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1,63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3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40 - 49 ans                                                         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r>
                        <a:rPr lang="fr-FR" sz="12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ref</a:t>
                      </a:r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3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Moins de 40 ans                                                         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0,79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3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 ans et +                                                         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1,17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0,92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3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CSP + 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=ref.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3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CSP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0,96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1,52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3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Inactifs ou chômeurs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1,68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3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Non, pas supérieur à Bac +2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=ref.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3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 , supérieur à Bac +2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0,79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0,62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3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Paris                                                               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=ref.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3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Aire urbaine de Paris hors Paris                                              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0,51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0,84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3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Comm. d'un grand pôle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0,52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0,33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0,79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3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Comm. dans la couronne d'un grand pôle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0,44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0,26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0,71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3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Autres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0,78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1,52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3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Calme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=ref.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3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Intermédiaire                 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0,97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0,75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1,23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3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Sportif                                                             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0,83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1,49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3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Non, le vélo n'est pas mon mode principal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=ref.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73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Oui, le vélo est mon mode principal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0,84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53752" y="4797152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Calibri" pitchFamily="34" charset="0"/>
              </a:rPr>
              <a:t>Lecture : Les femmes ont une probabilité de déclarer l’inhalation de polluants comme un obstacle « Très gênant », « Assez gênant », « Gênant » par rapport à « Peu gênant » ou « Pas du tout gênant » 1,35 fois plus forte que les hommes avec un intervalle de confiance de [1,13;1,63].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79512" y="5581689"/>
            <a:ext cx="86406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Figure 8 :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Modèle de régression logistique permettant d’expliquer le fait de faire un </a:t>
            </a:r>
            <a:r>
              <a:rPr lang="fr-FR" sz="2000" b="1" i="1" dirty="0">
                <a:solidFill>
                  <a:srgbClr val="FF0000"/>
                </a:solidFill>
                <a:latin typeface="Calibri" pitchFamily="34" charset="0"/>
              </a:rPr>
              <a:t>détour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pour éviter la pollution parmi ceux qui déclarent faire des détours (</a:t>
            </a:r>
            <a:r>
              <a:rPr lang="fr-FR" sz="20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N=2703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)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4750507"/>
              </p:ext>
            </p:extLst>
          </p:nvPr>
        </p:nvGraphicFramePr>
        <p:xfrm>
          <a:off x="395536" y="707101"/>
          <a:ext cx="8424615" cy="4403902"/>
        </p:xfrm>
        <a:graphic>
          <a:graphicData uri="http://schemas.openxmlformats.org/drawingml/2006/table">
            <a:tbl>
              <a:tblPr/>
              <a:tblGrid>
                <a:gridCol w="40343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1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4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4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95% CI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Homme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=ref.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Femme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0,79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40 - 49 ans                                                         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=ref.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Moins de 40 ans                                                         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1,19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 ans et +                                                         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1,09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0,87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1,36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CSP + 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=ref.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CSP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-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1,12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0,92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1,38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Inactifs ou chômeurs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0,93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1,53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Non, pas supérieur à Bac +2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=ref.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 , supérieur à Bac +2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1,05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0,85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1,29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Paris                                                               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=ref.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Aire urbaine de Paris hors Paris                                              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0,89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Comm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d'un grand pôle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0,6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0,42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0,84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Comm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dans la couronne d'un grand pôle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0,42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0,26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0,66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Autres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0,29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0,87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Commune de moins de 50 000  habitants                                                   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=ref.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Entre 50 000 et 100 000 habitants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1,05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0,76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1,44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Entre 100 000 et 200 000 habitants                                              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0,97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0,76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1,24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Plus de 200 000 habitants                                                        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1,13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0,91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1,41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7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 moins 5 jours par semaine. Toute l'année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=ref.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7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 moins 5 jours par semaine. Suivant les saisons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0,93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0,74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1,18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71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 moins d'un jour par semaine ou moins    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0,85</a:t>
                      </a:r>
                    </a:p>
                  </a:txBody>
                  <a:tcPr marL="8594" marR="8594" marT="8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6" name="Arrondir un rectangle avec un coin diagonal 15"/>
          <p:cNvSpPr/>
          <p:nvPr/>
        </p:nvSpPr>
        <p:spPr>
          <a:xfrm>
            <a:off x="395536" y="210344"/>
            <a:ext cx="8424936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25760" y="5136155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Calibri" pitchFamily="34" charset="0"/>
              </a:rPr>
              <a:t>Lecture : Les habitants des Communes dans la couronne d’un grand pôle ont une probabilité de déclarer faire des détours pour la pollution par rapport à faire des détours pour d’autres </a:t>
            </a:r>
            <a:r>
              <a:rPr lang="fr-FR" sz="1200" i="1" dirty="0" smtClean="0">
                <a:latin typeface="Calibri" pitchFamily="34" charset="0"/>
              </a:rPr>
              <a:t>motifs, </a:t>
            </a:r>
            <a:r>
              <a:rPr lang="fr-FR" sz="1200" i="1" dirty="0">
                <a:latin typeface="Calibri" pitchFamily="34" charset="0"/>
              </a:rPr>
              <a:t>0,6 fois moins forte que les habitants de Paris avec un intervalle de confiance de [0,42;0,84].</a:t>
            </a: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2123728" y="235496"/>
            <a:ext cx="48965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fr-FR" sz="22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PARTIE 3 : ANALYSE INF</a:t>
            </a:r>
            <a:r>
              <a:rPr lang="fr-FR" sz="2200" b="1" dirty="0">
                <a:solidFill>
                  <a:schemeClr val="bg1"/>
                </a:solidFill>
                <a:latin typeface="Calibri" pitchFamily="34" charset="0"/>
              </a:rPr>
              <a:t>É</a:t>
            </a:r>
            <a:r>
              <a:rPr lang="fr-FR" sz="22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RENTIELLE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Arrondir un rectangle avec un coin diagonal 90"/>
          <p:cNvSpPr/>
          <p:nvPr/>
        </p:nvSpPr>
        <p:spPr>
          <a:xfrm>
            <a:off x="1115616" y="1127798"/>
            <a:ext cx="1440160" cy="521924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372225" y="6356350"/>
            <a:ext cx="2447925" cy="365125"/>
          </a:xfrm>
        </p:spPr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90" name="ZoneTexte 89"/>
          <p:cNvSpPr txBox="1"/>
          <p:nvPr/>
        </p:nvSpPr>
        <p:spPr>
          <a:xfrm>
            <a:off x="1259632" y="1157928"/>
            <a:ext cx="115212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chemeClr val="tx2">
                    <a:lumMod val="75000"/>
                  </a:schemeClr>
                </a:solidFill>
              </a:rPr>
              <a:t>Effet</a:t>
            </a:r>
          </a:p>
        </p:txBody>
      </p:sp>
      <p:sp>
        <p:nvSpPr>
          <p:cNvPr id="93" name="Arrondir un rectangle avec un coin diagonal 92"/>
          <p:cNvSpPr/>
          <p:nvPr/>
        </p:nvSpPr>
        <p:spPr>
          <a:xfrm>
            <a:off x="4716017" y="1096105"/>
            <a:ext cx="2880320" cy="58531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94" name="ZoneTexte 93"/>
          <p:cNvSpPr txBox="1"/>
          <p:nvPr/>
        </p:nvSpPr>
        <p:spPr>
          <a:xfrm>
            <a:off x="4716017" y="1157928"/>
            <a:ext cx="288032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chemeClr val="tx2">
                    <a:lumMod val="75000"/>
                  </a:schemeClr>
                </a:solidFill>
              </a:rPr>
              <a:t>Impacts sanitaires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11560" y="2708920"/>
            <a:ext cx="252028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200" dirty="0">
                <a:latin typeface="Calibri" pitchFamily="34" charset="0"/>
              </a:rPr>
              <a:t>Le « retour du vélo » dans le cœur des grandes villes (Papon, 2012)</a:t>
            </a:r>
          </a:p>
          <a:p>
            <a:endParaRPr lang="fr-FR" sz="2400" dirty="0">
              <a:latin typeface="Calibri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848964" y="2704007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libri" pitchFamily="34" charset="0"/>
              </a:rPr>
              <a:t>Insécurité routière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4848964" y="3486803"/>
            <a:ext cx="28803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libri" pitchFamily="34" charset="0"/>
              </a:rPr>
              <a:t>Exposition au bruit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848964" y="4360191"/>
            <a:ext cx="34563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libri" pitchFamily="34" charset="0"/>
              </a:rPr>
              <a:t>Exposition à la pollution</a:t>
            </a:r>
          </a:p>
        </p:txBody>
      </p:sp>
      <p:cxnSp>
        <p:nvCxnSpPr>
          <p:cNvPr id="41" name="Connecteur droit avec flèche 40"/>
          <p:cNvCxnSpPr>
            <a:cxnSpLocks/>
          </p:cNvCxnSpPr>
          <p:nvPr/>
        </p:nvCxnSpPr>
        <p:spPr>
          <a:xfrm>
            <a:off x="3563889" y="3006244"/>
            <a:ext cx="1152128" cy="0"/>
          </a:xfrm>
          <a:prstGeom prst="straightConnector1">
            <a:avLst/>
          </a:prstGeom>
          <a:ln w="254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70BA9D7C-0D6C-1E46-BA4A-87F9A3E46B66}"/>
              </a:ext>
            </a:extLst>
          </p:cNvPr>
          <p:cNvSpPr txBox="1"/>
          <p:nvPr/>
        </p:nvSpPr>
        <p:spPr>
          <a:xfrm>
            <a:off x="4848964" y="2097165"/>
            <a:ext cx="44165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libri" pitchFamily="34" charset="0"/>
              </a:rPr>
              <a:t>Avantage de l’exercice physique</a:t>
            </a:r>
          </a:p>
        </p:txBody>
      </p:sp>
      <p:cxnSp>
        <p:nvCxnSpPr>
          <p:cNvPr id="43" name="Connecteur droit avec flèche 42"/>
          <p:cNvCxnSpPr>
            <a:cxnSpLocks/>
          </p:cNvCxnSpPr>
          <p:nvPr/>
        </p:nvCxnSpPr>
        <p:spPr>
          <a:xfrm>
            <a:off x="3563889" y="3726324"/>
            <a:ext cx="1152128" cy="0"/>
          </a:xfrm>
          <a:prstGeom prst="straightConnector1">
            <a:avLst/>
          </a:prstGeom>
          <a:ln w="254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cxnSpLocks/>
          </p:cNvCxnSpPr>
          <p:nvPr/>
        </p:nvCxnSpPr>
        <p:spPr>
          <a:xfrm>
            <a:off x="3563889" y="4590420"/>
            <a:ext cx="1152128" cy="0"/>
          </a:xfrm>
          <a:prstGeom prst="straightConnector1">
            <a:avLst/>
          </a:prstGeom>
          <a:ln w="254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cxnSpLocks/>
          </p:cNvCxnSpPr>
          <p:nvPr/>
        </p:nvCxnSpPr>
        <p:spPr>
          <a:xfrm>
            <a:off x="3563889" y="2336686"/>
            <a:ext cx="1152128" cy="0"/>
          </a:xfrm>
          <a:prstGeom prst="straightConnector1">
            <a:avLst/>
          </a:prstGeom>
          <a:ln w="254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rondir un rectangle avec un coin diagonal 30"/>
          <p:cNvSpPr/>
          <p:nvPr/>
        </p:nvSpPr>
        <p:spPr>
          <a:xfrm>
            <a:off x="323528" y="188640"/>
            <a:ext cx="8496944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Rectangle 2"/>
          <p:cNvSpPr txBox="1">
            <a:spLocks/>
          </p:cNvSpPr>
          <p:nvPr/>
        </p:nvSpPr>
        <p:spPr bwMode="auto">
          <a:xfrm>
            <a:off x="3293858" y="141784"/>
            <a:ext cx="2556284" cy="40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INTRODUCTION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ndir un rectangle avec un coin diagonal 15"/>
          <p:cNvSpPr/>
          <p:nvPr/>
        </p:nvSpPr>
        <p:spPr>
          <a:xfrm>
            <a:off x="395536" y="210344"/>
            <a:ext cx="8424936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B48B6B8-E08D-3C48-985C-2C39E7724D7C}"/>
              </a:ext>
            </a:extLst>
          </p:cNvPr>
          <p:cNvSpPr/>
          <p:nvPr/>
        </p:nvSpPr>
        <p:spPr>
          <a:xfrm>
            <a:off x="395536" y="1268760"/>
            <a:ext cx="835292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200" b="1" i="1" dirty="0">
                <a:latin typeface="Calibri" pitchFamily="34" charset="0"/>
              </a:rPr>
              <a:t>Questions 95 à 102  :</a:t>
            </a:r>
            <a:endParaRPr lang="fr-FR" sz="2200" i="1" dirty="0">
              <a:latin typeface="Calibri" pitchFamily="34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fr-FR" sz="2200" i="1" dirty="0">
                <a:latin typeface="Calibri" pitchFamily="34" charset="0"/>
                <a:ea typeface="Times New Roman" panose="02020603050405020304" pitchFamily="18" charset="0"/>
              </a:rPr>
              <a:t>« Pouvez-vous évaluer les </a:t>
            </a:r>
            <a:r>
              <a:rPr lang="fr-FR" sz="2200" b="1" i="1" dirty="0">
                <a:solidFill>
                  <a:srgbClr val="FF0000"/>
                </a:solidFill>
                <a:latin typeface="Calibri" pitchFamily="34" charset="0"/>
                <a:ea typeface="Times New Roman" panose="02020603050405020304" pitchFamily="18" charset="0"/>
              </a:rPr>
              <a:t>obstacles</a:t>
            </a:r>
            <a:r>
              <a:rPr lang="fr-FR" sz="2200" i="1" dirty="0">
                <a:latin typeface="Calibri" pitchFamily="34" charset="0"/>
                <a:ea typeface="Times New Roman" panose="02020603050405020304" pitchFamily="18" charset="0"/>
              </a:rPr>
              <a:t> liés à la pratique du vélo ? »</a:t>
            </a:r>
          </a:p>
          <a:p>
            <a:pPr lvl="0" algn="just">
              <a:spcAft>
                <a:spcPts val="0"/>
              </a:spcAft>
            </a:pPr>
            <a:endParaRPr lang="fr-FR" sz="2200" dirty="0">
              <a:latin typeface="Calibri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2200" dirty="0">
                <a:latin typeface="Calibri" pitchFamily="34" charset="0"/>
                <a:ea typeface="Times New Roman" panose="02020603050405020304" pitchFamily="18" charset="0"/>
              </a:rPr>
              <a:t>- La pollution est citée comme le troisième obstacle à la pratique du vélo (après le manque d’aménagement et le risque d’accident) lorsque l’on classe les réponses </a:t>
            </a:r>
            <a:r>
              <a:rPr lang="fr-FR" sz="2200" i="1" dirty="0">
                <a:latin typeface="Calibri" pitchFamily="34" charset="0"/>
                <a:ea typeface="Times New Roman" panose="02020603050405020304" pitchFamily="18" charset="0"/>
              </a:rPr>
              <a:t>« Très gênante »</a:t>
            </a:r>
            <a:r>
              <a:rPr lang="fr-FR" sz="2200" dirty="0">
                <a:latin typeface="Calibri" pitchFamily="34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fr-FR" sz="2200" dirty="0">
                <a:latin typeface="Calibri" pitchFamily="34" charset="0"/>
                <a:ea typeface="Times New Roman" panose="02020603050405020304" pitchFamily="18" charset="0"/>
              </a:rPr>
              <a:t>- Un tiers des répondants évalue l’obstacle de la pollution comme </a:t>
            </a:r>
            <a:r>
              <a:rPr lang="fr-FR" sz="2200" i="1" dirty="0">
                <a:latin typeface="Calibri" pitchFamily="34" charset="0"/>
                <a:ea typeface="Times New Roman" panose="02020603050405020304" pitchFamily="18" charset="0"/>
              </a:rPr>
              <a:t>« Très gênant »</a:t>
            </a:r>
            <a:r>
              <a:rPr lang="fr-FR" sz="2200" dirty="0">
                <a:latin typeface="Calibri" pitchFamily="34" charset="0"/>
                <a:ea typeface="Times New Roman" panose="02020603050405020304" pitchFamily="18" charset="0"/>
              </a:rPr>
              <a:t>; </a:t>
            </a:r>
          </a:p>
          <a:p>
            <a:pPr algn="just">
              <a:spcAft>
                <a:spcPts val="0"/>
              </a:spcAft>
            </a:pPr>
            <a:r>
              <a:rPr lang="fr-FR" sz="2200" dirty="0">
                <a:effectLst/>
                <a:latin typeface="Calibri" pitchFamily="34" charset="0"/>
                <a:ea typeface="Times New Roman" panose="02020603050405020304" pitchFamily="18" charset="0"/>
              </a:rPr>
              <a:t>- Les catégories qui jouent sur le fait d’évaluer la pollution comme un obstacle « Très gênant » sont les </a:t>
            </a:r>
            <a:r>
              <a:rPr lang="fr-FR" sz="2200" b="1" dirty="0">
                <a:solidFill>
                  <a:srgbClr val="FF0000"/>
                </a:solidFill>
                <a:effectLst/>
                <a:latin typeface="Calibri" pitchFamily="34" charset="0"/>
                <a:ea typeface="Times New Roman" panose="02020603050405020304" pitchFamily="18" charset="0"/>
              </a:rPr>
              <a:t>femmes</a:t>
            </a:r>
            <a:r>
              <a:rPr lang="fr-FR" sz="2200" dirty="0">
                <a:effectLst/>
                <a:latin typeface="Calibri" pitchFamily="34" charset="0"/>
                <a:ea typeface="Times New Roman" panose="02020603050405020304" pitchFamily="18" charset="0"/>
              </a:rPr>
              <a:t>, </a:t>
            </a:r>
            <a:r>
              <a:rPr lang="fr-FR" sz="2200" dirty="0">
                <a:latin typeface="Calibri" pitchFamily="34" charset="0"/>
                <a:ea typeface="Times New Roman" panose="02020603050405020304" pitchFamily="18" charset="0"/>
              </a:rPr>
              <a:t>les personnes âgées</a:t>
            </a:r>
            <a:r>
              <a:rPr lang="fr-FR" sz="2200" dirty="0">
                <a:effectLst/>
                <a:latin typeface="Calibri" pitchFamily="34" charset="0"/>
                <a:ea typeface="Times New Roman" panose="02020603050405020304" pitchFamily="18" charset="0"/>
              </a:rPr>
              <a:t>, les </a:t>
            </a:r>
            <a:r>
              <a:rPr lang="fr-FR" sz="2200" dirty="0" smtClean="0">
                <a:effectLst/>
                <a:latin typeface="Calibri" pitchFamily="34" charset="0"/>
                <a:ea typeface="Times New Roman" panose="02020603050405020304" pitchFamily="18" charset="0"/>
              </a:rPr>
              <a:t>CSP, </a:t>
            </a:r>
            <a:r>
              <a:rPr lang="fr-FR" sz="2200" dirty="0">
                <a:effectLst/>
                <a:latin typeface="Calibri" pitchFamily="34" charset="0"/>
                <a:ea typeface="Times New Roman" panose="02020603050405020304" pitchFamily="18" charset="0"/>
              </a:rPr>
              <a:t>les personnes peu diplômés, les habitants de </a:t>
            </a:r>
            <a:r>
              <a:rPr lang="fr-FR" sz="2200" b="1" dirty="0">
                <a:solidFill>
                  <a:srgbClr val="FF0000"/>
                </a:solidFill>
                <a:effectLst/>
                <a:latin typeface="Calibri" pitchFamily="34" charset="0"/>
                <a:ea typeface="Times New Roman" panose="02020603050405020304" pitchFamily="18" charset="0"/>
              </a:rPr>
              <a:t>Paris</a:t>
            </a:r>
            <a:r>
              <a:rPr lang="fr-FR" sz="2200" dirty="0">
                <a:effectLst/>
                <a:latin typeface="Calibri" pitchFamily="34" charset="0"/>
                <a:ea typeface="Times New Roman" panose="02020603050405020304" pitchFamily="18" charset="0"/>
              </a:rPr>
              <a:t>, </a:t>
            </a:r>
            <a:r>
              <a:rPr lang="fr-FR" sz="2200" dirty="0">
                <a:latin typeface="Calibri" pitchFamily="34" charset="0"/>
                <a:ea typeface="Times New Roman" panose="02020603050405020304" pitchFamily="18" charset="0"/>
              </a:rPr>
              <a:t>les habitants des communes très peuplées</a:t>
            </a:r>
            <a:r>
              <a:rPr lang="fr-FR" sz="2200" dirty="0">
                <a:effectLst/>
                <a:latin typeface="Calibri" pitchFamily="34" charset="0"/>
                <a:ea typeface="Times New Roman" panose="02020603050405020304" pitchFamily="18" charset="0"/>
              </a:rPr>
              <a:t>, les cyclistes saisonniers, </a:t>
            </a:r>
            <a:r>
              <a:rPr lang="fr-FR" sz="2200" dirty="0">
                <a:latin typeface="Calibri" pitchFamily="34" charset="0"/>
                <a:ea typeface="Times New Roman" panose="02020603050405020304" pitchFamily="18" charset="0"/>
              </a:rPr>
              <a:t>les cyclistes dont le </a:t>
            </a:r>
            <a:r>
              <a:rPr lang="fr-FR" sz="2200" dirty="0">
                <a:effectLst/>
                <a:latin typeface="Calibri" pitchFamily="34" charset="0"/>
                <a:ea typeface="Times New Roman" panose="02020603050405020304" pitchFamily="18" charset="0"/>
              </a:rPr>
              <a:t>vélo n’est pas le mode principal, les cyclistes à l’allure calme.</a:t>
            </a:r>
          </a:p>
        </p:txBody>
      </p:sp>
      <p:sp>
        <p:nvSpPr>
          <p:cNvPr id="28" name="Rectangle 2"/>
          <p:cNvSpPr txBox="1">
            <a:spLocks/>
          </p:cNvSpPr>
          <p:nvPr/>
        </p:nvSpPr>
        <p:spPr bwMode="auto">
          <a:xfrm>
            <a:off x="3239852" y="235496"/>
            <a:ext cx="26282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3DE1970-53A0-B043-8D39-79CFDE391221}"/>
              </a:ext>
            </a:extLst>
          </p:cNvPr>
          <p:cNvSpPr/>
          <p:nvPr/>
        </p:nvSpPr>
        <p:spPr>
          <a:xfrm>
            <a:off x="442642" y="1167710"/>
            <a:ext cx="825871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200" b="1" i="1" dirty="0">
                <a:latin typeface="Calibri" pitchFamily="34" charset="0"/>
              </a:rPr>
              <a:t>Questions 77 et 78</a:t>
            </a:r>
            <a:r>
              <a:rPr lang="fr-FR" sz="2200" i="1" dirty="0">
                <a:latin typeface="Calibri" pitchFamily="34" charset="0"/>
              </a:rPr>
              <a:t> : </a:t>
            </a:r>
            <a:endParaRPr lang="fr-FR" sz="2200" i="1" dirty="0">
              <a:latin typeface="Calibri" pitchFamily="34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fr-FR" sz="2200" i="1" dirty="0">
                <a:latin typeface="Calibri" pitchFamily="34" charset="0"/>
                <a:ea typeface="Times New Roman" panose="02020603050405020304" pitchFamily="18" charset="0"/>
              </a:rPr>
              <a:t>« Faites-vous parfois des </a:t>
            </a:r>
            <a:r>
              <a:rPr lang="fr-FR" sz="2200" b="1" i="1" dirty="0">
                <a:solidFill>
                  <a:srgbClr val="FF0000"/>
                </a:solidFill>
                <a:latin typeface="Calibri" pitchFamily="34" charset="0"/>
                <a:ea typeface="Times New Roman" panose="02020603050405020304" pitchFamily="18" charset="0"/>
              </a:rPr>
              <a:t>détours</a:t>
            </a:r>
            <a:r>
              <a:rPr lang="fr-FR" sz="2200" i="1" dirty="0">
                <a:latin typeface="Calibri" pitchFamily="34" charset="0"/>
                <a:ea typeface="Times New Roman" panose="02020603050405020304" pitchFamily="18" charset="0"/>
              </a:rPr>
              <a:t> à vélo ? » </a:t>
            </a:r>
          </a:p>
          <a:p>
            <a:pPr lvl="0" algn="just">
              <a:spcAft>
                <a:spcPts val="0"/>
              </a:spcAft>
            </a:pPr>
            <a:r>
              <a:rPr lang="fr-FR" sz="2200" i="1" dirty="0">
                <a:latin typeface="Calibri" pitchFamily="34" charset="0"/>
                <a:ea typeface="Times New Roman" panose="02020603050405020304" pitchFamily="18" charset="0"/>
              </a:rPr>
              <a:t>« Si oui, pourquoi faites-vous des détours ? »</a:t>
            </a:r>
          </a:p>
          <a:p>
            <a:pPr lvl="0" algn="just">
              <a:spcAft>
                <a:spcPts val="0"/>
              </a:spcAft>
            </a:pPr>
            <a:endParaRPr lang="fr-FR" sz="2200" dirty="0">
              <a:latin typeface="Calibri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fr-FR" sz="2200" dirty="0">
                <a:latin typeface="Calibri" pitchFamily="34" charset="0"/>
                <a:ea typeface="Times New Roman" panose="02020603050405020304" pitchFamily="18" charset="0"/>
              </a:rPr>
              <a:t>Plus d’un quart des répondants disent faire des détours à vélo pour éviter la pollution;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fr-FR" sz="2200" dirty="0">
                <a:latin typeface="Calibri" pitchFamily="34" charset="0"/>
                <a:ea typeface="Times New Roman" panose="02020603050405020304" pitchFamily="18" charset="0"/>
              </a:rPr>
              <a:t>C’est moins que pour éviter la circulation ;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fr-FR" sz="2200" dirty="0">
                <a:latin typeface="Calibri" pitchFamily="34" charset="0"/>
                <a:ea typeface="Times New Roman" panose="02020603050405020304" pitchFamily="18" charset="0"/>
              </a:rPr>
              <a:t>Les catégories qui jouent sur le fait de faire un détour pour éviter la pollution sont </a:t>
            </a:r>
            <a:r>
              <a:rPr lang="fr-FR" sz="2200" dirty="0">
                <a:effectLst/>
                <a:latin typeface="Calibri" pitchFamily="34" charset="0"/>
                <a:ea typeface="Times New Roman" panose="02020603050405020304" pitchFamily="18" charset="0"/>
              </a:rPr>
              <a:t>les hommes, </a:t>
            </a:r>
            <a:r>
              <a:rPr lang="fr-FR" sz="2200" dirty="0">
                <a:latin typeface="Calibri" pitchFamily="34" charset="0"/>
                <a:ea typeface="Times New Roman" panose="02020603050405020304" pitchFamily="18" charset="0"/>
              </a:rPr>
              <a:t>l</a:t>
            </a:r>
            <a:r>
              <a:rPr lang="fr-FR" sz="2200" dirty="0">
                <a:effectLst/>
                <a:latin typeface="Calibri" pitchFamily="34" charset="0"/>
                <a:ea typeface="Times New Roman" panose="02020603050405020304" pitchFamily="18" charset="0"/>
              </a:rPr>
              <a:t>es habitants de </a:t>
            </a:r>
            <a:r>
              <a:rPr lang="fr-FR" sz="2200" b="1" dirty="0">
                <a:solidFill>
                  <a:srgbClr val="FF0000"/>
                </a:solidFill>
                <a:latin typeface="Calibri" pitchFamily="34" charset="0"/>
                <a:ea typeface="Times New Roman" panose="02020603050405020304" pitchFamily="18" charset="0"/>
              </a:rPr>
              <a:t>P</a:t>
            </a:r>
            <a:r>
              <a:rPr lang="fr-FR" sz="2200" b="1" dirty="0">
                <a:solidFill>
                  <a:srgbClr val="FF0000"/>
                </a:solidFill>
                <a:effectLst/>
                <a:latin typeface="Calibri" pitchFamily="34" charset="0"/>
                <a:ea typeface="Times New Roman" panose="02020603050405020304" pitchFamily="18" charset="0"/>
              </a:rPr>
              <a:t>aris </a:t>
            </a:r>
            <a:r>
              <a:rPr lang="fr-FR" sz="2200" dirty="0">
                <a:effectLst/>
                <a:latin typeface="Calibri" pitchFamily="34" charset="0"/>
                <a:ea typeface="Times New Roman" panose="02020603050405020304" pitchFamily="18" charset="0"/>
              </a:rPr>
              <a:t>et de de son aire urbaine, </a:t>
            </a:r>
            <a:r>
              <a:rPr lang="fr-FR" sz="2200" dirty="0">
                <a:latin typeface="Calibri" pitchFamily="34" charset="0"/>
                <a:ea typeface="Times New Roman" panose="02020603050405020304" pitchFamily="18" charset="0"/>
              </a:rPr>
              <a:t>les habitants des </a:t>
            </a:r>
            <a:r>
              <a:rPr lang="fr-FR" sz="2200" dirty="0">
                <a:effectLst/>
                <a:latin typeface="Calibri" pitchFamily="34" charset="0"/>
                <a:ea typeface="Times New Roman" panose="02020603050405020304" pitchFamily="18" charset="0"/>
              </a:rPr>
              <a:t>communes très peuplées, les </a:t>
            </a:r>
            <a:r>
              <a:rPr lang="fr-FR" sz="2200" b="1" dirty="0">
                <a:solidFill>
                  <a:srgbClr val="FF0000"/>
                </a:solidFill>
                <a:effectLst/>
                <a:latin typeface="Calibri" pitchFamily="34" charset="0"/>
                <a:ea typeface="Times New Roman" panose="02020603050405020304" pitchFamily="18" charset="0"/>
              </a:rPr>
              <a:t>cyclistes</a:t>
            </a:r>
            <a:r>
              <a:rPr lang="fr-FR" sz="2200" dirty="0">
                <a:solidFill>
                  <a:srgbClr val="FF0000"/>
                </a:solidFill>
                <a:effectLst/>
                <a:latin typeface="Calibri" pitchFamily="34" charset="0"/>
                <a:ea typeface="Times New Roman" panose="02020603050405020304" pitchFamily="18" charset="0"/>
              </a:rPr>
              <a:t> </a:t>
            </a:r>
            <a:r>
              <a:rPr lang="fr-FR" sz="2200" b="1" dirty="0">
                <a:solidFill>
                  <a:srgbClr val="FF0000"/>
                </a:solidFill>
                <a:effectLst/>
                <a:latin typeface="Calibri" pitchFamily="34" charset="0"/>
                <a:ea typeface="Times New Roman" panose="02020603050405020304" pitchFamily="18" charset="0"/>
              </a:rPr>
              <a:t>fréquents</a:t>
            </a:r>
            <a:r>
              <a:rPr lang="fr-FR" sz="2200" dirty="0">
                <a:effectLst/>
                <a:latin typeface="Calibri" pitchFamily="34" charset="0"/>
                <a:ea typeface="Times New Roman" panose="02020603050405020304" pitchFamily="18" charset="0"/>
              </a:rPr>
              <a:t>, </a:t>
            </a:r>
            <a:r>
              <a:rPr lang="fr-FR" sz="2200" dirty="0">
                <a:latin typeface="Calibri" pitchFamily="34" charset="0"/>
                <a:ea typeface="Times New Roman" panose="02020603050405020304" pitchFamily="18" charset="0"/>
              </a:rPr>
              <a:t>les cyclistes dont le </a:t>
            </a:r>
            <a:r>
              <a:rPr lang="fr-FR" sz="2200" dirty="0">
                <a:effectLst/>
                <a:latin typeface="Calibri" pitchFamily="34" charset="0"/>
                <a:ea typeface="Times New Roman" panose="02020603050405020304" pitchFamily="18" charset="0"/>
              </a:rPr>
              <a:t>vélo est personnel, </a:t>
            </a:r>
            <a:r>
              <a:rPr lang="fr-FR" sz="2200" dirty="0">
                <a:latin typeface="Calibri" pitchFamily="34" charset="0"/>
                <a:ea typeface="Times New Roman" panose="02020603050405020304" pitchFamily="18" charset="0"/>
              </a:rPr>
              <a:t>les cyclistes à l’allure intermédiaire, les cyclistes anciens, les cyclistes dont le vélo est le mode principal.</a:t>
            </a:r>
            <a:endParaRPr lang="fr-FR" sz="2200" dirty="0">
              <a:effectLst/>
              <a:latin typeface="Calibri" pitchFamily="34" charset="0"/>
              <a:ea typeface="Times New Roman" panose="02020603050405020304" pitchFamily="18" charset="0"/>
            </a:endParaRPr>
          </a:p>
        </p:txBody>
      </p:sp>
      <p:sp>
        <p:nvSpPr>
          <p:cNvPr id="16" name="Arrondir un rectangle avec un coin diagonal 15"/>
          <p:cNvSpPr/>
          <p:nvPr/>
        </p:nvSpPr>
        <p:spPr>
          <a:xfrm>
            <a:off x="395536" y="210344"/>
            <a:ext cx="8424936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3239852" y="235496"/>
            <a:ext cx="26282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CONCLUSION</a:t>
            </a:r>
          </a:p>
        </p:txBody>
      </p:sp>
    </p:spTree>
    <p:extLst>
      <p:ext uri="{BB962C8B-B14F-4D97-AF65-F5344CB8AC3E}">
        <p14:creationId xmlns:p14="http://schemas.microsoft.com/office/powerpoint/2010/main" xmlns="" val="354601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1403648" y="440668"/>
            <a:ext cx="6408712" cy="504056"/>
          </a:xfrm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fr-FR" sz="2000" b="0" dirty="0">
                <a:solidFill>
                  <a:schemeClr val="bg1"/>
                </a:solidFill>
                <a:latin typeface="Futura-Bold" pitchFamily="2" charset="0"/>
              </a:rPr>
              <a:t>Perception de l’inhalation de polluants </a:t>
            </a:r>
            <a:br>
              <a:rPr lang="fr-FR" sz="2000" b="0" dirty="0">
                <a:solidFill>
                  <a:schemeClr val="bg1"/>
                </a:solidFill>
                <a:latin typeface="Futura-Bold" pitchFamily="2" charset="0"/>
              </a:rPr>
            </a:br>
            <a:r>
              <a:rPr lang="fr-FR" sz="2000" b="0" dirty="0">
                <a:solidFill>
                  <a:schemeClr val="bg1"/>
                </a:solidFill>
                <a:latin typeface="Futura-Bold" pitchFamily="2" charset="0"/>
              </a:rPr>
              <a:t>lors de la pratique du vélo en France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3C3010B-6C06-3047-82D0-ABA0D677F019}"/>
              </a:ext>
            </a:extLst>
          </p:cNvPr>
          <p:cNvSpPr/>
          <p:nvPr/>
        </p:nvSpPr>
        <p:spPr>
          <a:xfrm>
            <a:off x="395536" y="922650"/>
            <a:ext cx="842461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200" b="1" i="1" dirty="0">
                <a:latin typeface="Calibri" pitchFamily="34" charset="0"/>
              </a:rPr>
              <a:t>Question 112 : </a:t>
            </a:r>
            <a:endParaRPr lang="fr-FR" sz="2200" b="1" dirty="0">
              <a:latin typeface="Calibri" pitchFamily="34" charset="0"/>
            </a:endParaRPr>
          </a:p>
          <a:p>
            <a:pPr lvl="0" algn="just">
              <a:spcAft>
                <a:spcPts val="0"/>
              </a:spcAft>
            </a:pPr>
            <a:endParaRPr lang="fr-FR" sz="2200" i="1" dirty="0">
              <a:latin typeface="Calibri" pitchFamily="34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fr-FR" sz="2200" i="1" dirty="0">
                <a:latin typeface="Calibri" pitchFamily="34" charset="0"/>
                <a:ea typeface="Times New Roman" panose="02020603050405020304" pitchFamily="18" charset="0"/>
              </a:rPr>
              <a:t>« Selon vous, quand vous faites du vélo, qu’est-ce qui est le plus important : le </a:t>
            </a:r>
            <a:r>
              <a:rPr lang="fr-FR" sz="2200" b="1" i="1" dirty="0">
                <a:solidFill>
                  <a:srgbClr val="FF0000"/>
                </a:solidFill>
                <a:latin typeface="Calibri" pitchFamily="34" charset="0"/>
                <a:ea typeface="Times New Roman" panose="02020603050405020304" pitchFamily="18" charset="0"/>
              </a:rPr>
              <a:t>gain pour la santé</a:t>
            </a:r>
            <a:r>
              <a:rPr lang="fr-FR" sz="2200" i="1" dirty="0">
                <a:latin typeface="Calibri" pitchFamily="34" charset="0"/>
                <a:ea typeface="Times New Roman" panose="02020603050405020304" pitchFamily="18" charset="0"/>
              </a:rPr>
              <a:t> dû à l’activité physique ou la </a:t>
            </a:r>
            <a:r>
              <a:rPr lang="fr-FR" sz="2200" b="1" i="1" dirty="0">
                <a:solidFill>
                  <a:srgbClr val="FF0000"/>
                </a:solidFill>
                <a:latin typeface="Calibri" pitchFamily="34" charset="0"/>
                <a:ea typeface="Times New Roman" panose="02020603050405020304" pitchFamily="18" charset="0"/>
              </a:rPr>
              <a:t>perte pour la santé </a:t>
            </a:r>
            <a:r>
              <a:rPr lang="fr-FR" sz="2200" i="1" dirty="0">
                <a:latin typeface="Calibri" pitchFamily="34" charset="0"/>
                <a:ea typeface="Times New Roman" panose="02020603050405020304" pitchFamily="18" charset="0"/>
              </a:rPr>
              <a:t>due à l’inhalation de l'air pollué ? »</a:t>
            </a:r>
          </a:p>
          <a:p>
            <a:pPr algn="just"/>
            <a:endParaRPr lang="fr-FR" sz="2200" dirty="0">
              <a:latin typeface="Calibri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fr-FR" sz="2200" dirty="0">
                <a:latin typeface="Calibri" pitchFamily="34" charset="0"/>
                <a:ea typeface="Times New Roman" panose="02020603050405020304" pitchFamily="18" charset="0"/>
              </a:rPr>
              <a:t>Plus de trois quarts des répondants pensent que le gain pour la santé est plus important;</a:t>
            </a:r>
          </a:p>
          <a:p>
            <a:pPr marL="285750" indent="-285750" algn="just">
              <a:buFontTx/>
              <a:buChar char="-"/>
            </a:pPr>
            <a:r>
              <a:rPr lang="fr-FR" sz="2200" dirty="0">
                <a:latin typeface="Calibri" pitchFamily="34" charset="0"/>
                <a:ea typeface="Times New Roman" panose="02020603050405020304" pitchFamily="18" charset="0"/>
              </a:rPr>
              <a:t>Près de 5% qui pensent que la perte due à la pollution est plus importante ;</a:t>
            </a:r>
          </a:p>
          <a:p>
            <a:pPr marL="285750" indent="-285750" algn="just">
              <a:buFontTx/>
              <a:buChar char="-"/>
            </a:pPr>
            <a:r>
              <a:rPr lang="fr-FR" sz="2200" dirty="0">
                <a:latin typeface="Calibri" pitchFamily="34" charset="0"/>
                <a:ea typeface="Times New Roman" panose="02020603050405020304" pitchFamily="18" charset="0"/>
              </a:rPr>
              <a:t>Les catégories qui jouent sur le fait de penser que la perte sur la santé est plus importante sont les jeunes, les </a:t>
            </a:r>
            <a:r>
              <a:rPr lang="fr-FR" sz="2200" dirty="0" smtClean="0">
                <a:latin typeface="Calibri" pitchFamily="34" charset="0"/>
                <a:ea typeface="Times New Roman" panose="02020603050405020304" pitchFamily="18" charset="0"/>
              </a:rPr>
              <a:t>CSP, </a:t>
            </a:r>
            <a:r>
              <a:rPr lang="fr-FR" sz="2200" dirty="0">
                <a:latin typeface="Calibri" pitchFamily="34" charset="0"/>
                <a:ea typeface="Times New Roman" panose="02020603050405020304" pitchFamily="18" charset="0"/>
              </a:rPr>
              <a:t>les personnes moins diplômées, les habitants de Paris et de son aire urbaine, les habitants des communes moyennes, les cyclistes peu fréquents, les cyclistes récents.</a:t>
            </a:r>
            <a:endParaRPr lang="fr-FR" sz="2200" dirty="0">
              <a:latin typeface="Calibri" pitchFamily="34" charset="0"/>
            </a:endParaRPr>
          </a:p>
        </p:txBody>
      </p:sp>
      <p:sp>
        <p:nvSpPr>
          <p:cNvPr id="16" name="Arrondir un rectangle avec un coin diagonal 15"/>
          <p:cNvSpPr/>
          <p:nvPr/>
        </p:nvSpPr>
        <p:spPr>
          <a:xfrm>
            <a:off x="395536" y="210344"/>
            <a:ext cx="8424936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239852" y="235496"/>
            <a:ext cx="26282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CONCLUSION</a:t>
            </a:r>
          </a:p>
        </p:txBody>
      </p:sp>
    </p:spTree>
    <p:extLst>
      <p:ext uri="{BB962C8B-B14F-4D97-AF65-F5344CB8AC3E}">
        <p14:creationId xmlns:p14="http://schemas.microsoft.com/office/powerpoint/2010/main" xmlns="" val="1990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1403648" y="440668"/>
            <a:ext cx="6408712" cy="504056"/>
          </a:xfrm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fr-FR" sz="2000" b="0" dirty="0">
                <a:solidFill>
                  <a:schemeClr val="bg1"/>
                </a:solidFill>
                <a:latin typeface="Futura-Bold" pitchFamily="2" charset="0"/>
              </a:rPr>
              <a:t>Perception de l’inhalation de polluants </a:t>
            </a:r>
            <a:br>
              <a:rPr lang="fr-FR" sz="2000" b="0" dirty="0">
                <a:solidFill>
                  <a:schemeClr val="bg1"/>
                </a:solidFill>
                <a:latin typeface="Futura-Bold" pitchFamily="2" charset="0"/>
              </a:rPr>
            </a:br>
            <a:r>
              <a:rPr lang="fr-FR" sz="2000" b="0" dirty="0">
                <a:solidFill>
                  <a:schemeClr val="bg1"/>
                </a:solidFill>
                <a:latin typeface="Futura-Bold" pitchFamily="2" charset="0"/>
              </a:rPr>
              <a:t>lors de la pratique du vélo en France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508104" y="1412776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Perception des polluants comme moteur d’un détour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01570" y="1458420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Perception des polluants comme obstacle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275856" y="3866272"/>
            <a:ext cx="216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alibri" pitchFamily="34" charset="0"/>
              </a:rPr>
              <a:t>Sexe </a:t>
            </a:r>
          </a:p>
          <a:p>
            <a:pPr algn="ctr"/>
            <a:r>
              <a:rPr lang="fr-FR" sz="2400" dirty="0">
                <a:latin typeface="Calibri" pitchFamily="34" charset="0"/>
              </a:rPr>
              <a:t>Emploi</a:t>
            </a:r>
          </a:p>
          <a:p>
            <a:pPr algn="ctr"/>
            <a:r>
              <a:rPr lang="fr-FR" sz="2400" dirty="0">
                <a:latin typeface="Calibri" pitchFamily="34" charset="0"/>
              </a:rPr>
              <a:t>Niveau d’étude</a:t>
            </a:r>
          </a:p>
          <a:p>
            <a:pPr algn="ctr"/>
            <a:r>
              <a:rPr lang="fr-FR" sz="2400" dirty="0">
                <a:latin typeface="Calibri" pitchFamily="34" charset="0"/>
              </a:rPr>
              <a:t>Expérience du vélo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275856" y="314619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alibri" pitchFamily="34" charset="0"/>
              </a:rPr>
              <a:t>Localisation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93558" y="3866272"/>
            <a:ext cx="2448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Femme</a:t>
            </a:r>
          </a:p>
          <a:p>
            <a:pPr algn="ctr"/>
            <a:r>
              <a:rPr lang="fr-FR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CSP </a:t>
            </a:r>
            <a:r>
              <a:rPr lang="fr-FR" sz="2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-</a:t>
            </a:r>
            <a:endParaRPr lang="fr-FR" sz="22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r>
              <a:rPr lang="fr-FR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Moins diplômées</a:t>
            </a:r>
          </a:p>
          <a:p>
            <a:pPr algn="ctr"/>
            <a:r>
              <a:rPr lang="fr-FR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Peu d’expérience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717890" y="3866272"/>
            <a:ext cx="23887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Homme</a:t>
            </a:r>
          </a:p>
          <a:p>
            <a:pPr algn="ctr"/>
            <a:r>
              <a:rPr lang="fr-FR" sz="220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 </a:t>
            </a:r>
          </a:p>
          <a:p>
            <a:pPr algn="ctr"/>
            <a:endParaRPr lang="fr-FR" sz="22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r>
              <a:rPr lang="fr-FR" sz="22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Plus d’expérience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832140" y="3146192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Paris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737574" y="3146192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Paris</a:t>
            </a:r>
          </a:p>
        </p:txBody>
      </p:sp>
      <p:cxnSp>
        <p:nvCxnSpPr>
          <p:cNvPr id="36" name="Connecteur droit 35"/>
          <p:cNvCxnSpPr/>
          <p:nvPr/>
        </p:nvCxnSpPr>
        <p:spPr>
          <a:xfrm>
            <a:off x="755576" y="2930168"/>
            <a:ext cx="77048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3275856" y="205533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alibri" pitchFamily="34" charset="0"/>
              </a:rPr>
              <a:t>Variables</a:t>
            </a:r>
          </a:p>
        </p:txBody>
      </p:sp>
      <p:sp>
        <p:nvSpPr>
          <p:cNvPr id="35" name="Arrondir un rectangle avec un coin diagonal 34"/>
          <p:cNvSpPr/>
          <p:nvPr/>
        </p:nvSpPr>
        <p:spPr>
          <a:xfrm>
            <a:off x="395536" y="210344"/>
            <a:ext cx="8424936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Rectangle 2"/>
          <p:cNvSpPr txBox="1">
            <a:spLocks/>
          </p:cNvSpPr>
          <p:nvPr/>
        </p:nvSpPr>
        <p:spPr bwMode="auto">
          <a:xfrm>
            <a:off x="3815916" y="235496"/>
            <a:ext cx="15841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CONCLUSION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8085" y="764704"/>
            <a:ext cx="1642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b="1" i="1" dirty="0" smtClean="0">
                <a:latin typeface="Calibri" pitchFamily="34" charset="0"/>
              </a:rPr>
              <a:t>Pour résumer : </a:t>
            </a:r>
            <a:endParaRPr lang="fr-FR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45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3C3010B-6C06-3047-82D0-ABA0D677F019}"/>
              </a:ext>
            </a:extLst>
          </p:cNvPr>
          <p:cNvSpPr/>
          <p:nvPr/>
        </p:nvSpPr>
        <p:spPr>
          <a:xfrm>
            <a:off x="395536" y="1052736"/>
            <a:ext cx="842461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fr-FR" sz="2200" b="1" dirty="0">
                <a:latin typeface="Calibri" pitchFamily="34" charset="0"/>
              </a:rPr>
              <a:t>Biais et limites:</a:t>
            </a:r>
          </a:p>
          <a:p>
            <a:pPr lvl="0" algn="just">
              <a:spcAft>
                <a:spcPts val="0"/>
              </a:spcAft>
            </a:pPr>
            <a:endParaRPr lang="fr-FR" sz="2200" b="1" dirty="0">
              <a:latin typeface="Calibri" pitchFamily="34" charset="0"/>
            </a:endParaRPr>
          </a:p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fr-FR" sz="2200" dirty="0">
                <a:latin typeface="Calibri" pitchFamily="34" charset="0"/>
              </a:rPr>
              <a:t>Les répondants sont exclusivement cyclistes (même si pour moitié le vélo n’est pas le mode principal, et 449 pratiquent moins d’une fois par semaine ou jamais) ; </a:t>
            </a:r>
          </a:p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fr-FR" sz="2200" dirty="0">
                <a:latin typeface="Calibri" pitchFamily="34" charset="0"/>
              </a:rPr>
              <a:t>Réponses tendant à justifier le comportement (minimisant les inconvénients pour les pratiquants, ou donnant plus d’importance aux inconvénients </a:t>
            </a:r>
            <a:r>
              <a:rPr lang="fr-FR" sz="2200" dirty="0" err="1">
                <a:latin typeface="Calibri" pitchFamily="34" charset="0"/>
              </a:rPr>
              <a:t>e.g</a:t>
            </a:r>
            <a:r>
              <a:rPr lang="fr-FR" sz="2200" dirty="0">
                <a:latin typeface="Calibri" pitchFamily="34" charset="0"/>
              </a:rPr>
              <a:t>. météo pour ne pas pratiquer)</a:t>
            </a:r>
          </a:p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fr-FR" sz="2200" dirty="0">
                <a:latin typeface="Calibri" pitchFamily="34" charset="0"/>
              </a:rPr>
              <a:t>Réponses « militantes » pour obtenir des politiques favorables</a:t>
            </a:r>
          </a:p>
          <a:p>
            <a:pPr algn="just">
              <a:spcAft>
                <a:spcPts val="0"/>
              </a:spcAft>
            </a:pPr>
            <a:endParaRPr lang="fr-FR" sz="2200" dirty="0">
              <a:latin typeface="Calibri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2200" b="1" dirty="0">
                <a:latin typeface="Calibri" pitchFamily="34" charset="0"/>
              </a:rPr>
              <a:t>Perspectives: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fr-FR" sz="2200" dirty="0">
                <a:latin typeface="Calibri" pitchFamily="34" charset="0"/>
              </a:rPr>
              <a:t>Exercices de préférences déclarées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fr-FR" sz="2200" dirty="0">
                <a:latin typeface="Calibri" pitchFamily="34" charset="0"/>
              </a:rPr>
              <a:t>Travaux en psychologie sociale</a:t>
            </a:r>
          </a:p>
          <a:p>
            <a:pPr marL="285750" lvl="0" indent="-285750">
              <a:spcAft>
                <a:spcPts val="0"/>
              </a:spcAft>
              <a:buFontTx/>
              <a:buChar char="-"/>
            </a:pPr>
            <a:endParaRPr lang="fr-FR" sz="2400" dirty="0"/>
          </a:p>
        </p:txBody>
      </p:sp>
      <p:sp>
        <p:nvSpPr>
          <p:cNvPr id="16" name="Arrondir un rectangle avec un coin diagonal 15"/>
          <p:cNvSpPr/>
          <p:nvPr/>
        </p:nvSpPr>
        <p:spPr>
          <a:xfrm>
            <a:off x="395536" y="210344"/>
            <a:ext cx="8424936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3239852" y="235496"/>
            <a:ext cx="26282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CONCLUSION</a:t>
            </a:r>
          </a:p>
        </p:txBody>
      </p:sp>
    </p:spTree>
    <p:extLst>
      <p:ext uri="{BB962C8B-B14F-4D97-AF65-F5344CB8AC3E}">
        <p14:creationId xmlns:p14="http://schemas.microsoft.com/office/powerpoint/2010/main" xmlns="" val="469229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ndir un rectangle avec un coin diagonal 8"/>
          <p:cNvSpPr/>
          <p:nvPr/>
        </p:nvSpPr>
        <p:spPr>
          <a:xfrm>
            <a:off x="585900" y="908720"/>
            <a:ext cx="8136904" cy="1008112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2"/>
          <p:cNvSpPr txBox="1">
            <a:spLocks/>
          </p:cNvSpPr>
          <p:nvPr/>
        </p:nvSpPr>
        <p:spPr bwMode="auto">
          <a:xfrm>
            <a:off x="539552" y="1124744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-Bold" pitchFamily="2" charset="0"/>
                <a:ea typeface="+mj-ea"/>
                <a:cs typeface="+mj-cs"/>
              </a:rPr>
              <a:t>Merci de votre</a:t>
            </a:r>
            <a:r>
              <a:rPr kumimoji="0" lang="fr-FR" altLang="fr-FR" sz="28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-Bold" pitchFamily="2" charset="0"/>
                <a:ea typeface="+mj-ea"/>
                <a:cs typeface="+mj-cs"/>
              </a:rPr>
              <a:t> attention !</a:t>
            </a:r>
            <a:endParaRPr kumimoji="0" lang="fr-FR" altLang="fr-F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-Bold" pitchFamily="2" charset="0"/>
              <a:ea typeface="+mj-ea"/>
              <a:cs typeface="+mj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611560" y="2276872"/>
            <a:ext cx="3744416" cy="30963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eaLnBrk="0" hangingPunct="0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Clément </a:t>
            </a:r>
            <a:r>
              <a:rPr lang="fr-FR" sz="1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Dusong</a:t>
            </a:r>
            <a:endParaRPr lang="fr-FR" sz="1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  <a:p>
            <a:pPr lvl="0" algn="just" eaLnBrk="0" hangingPunct="0"/>
            <a:r>
              <a:rPr lang="fr-FR" altLang="fr-FR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Doctorant</a:t>
            </a:r>
          </a:p>
          <a:p>
            <a:pPr algn="just" eaLnBrk="0" hangingPunct="0"/>
            <a:r>
              <a:rPr lang="fr-FR" altLang="fr-FR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Dynamiques Economiques et Sociales des Transports (DEST)</a:t>
            </a:r>
          </a:p>
          <a:p>
            <a:pPr lvl="0" algn="just" eaLnBrk="0" hangingPunct="0"/>
            <a:r>
              <a:rPr lang="en-US" altLang="fr-FR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IFSTTAR</a:t>
            </a:r>
          </a:p>
          <a:p>
            <a:pPr lvl="0" algn="just" eaLnBrk="0" hangingPunct="0"/>
            <a:endParaRPr lang="en-US" altLang="fr-FR" sz="1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  <a:p>
            <a:pPr lvl="0" algn="just" eaLnBrk="0" hangingPunct="0"/>
            <a:r>
              <a:rPr lang="en-US" altLang="fr-FR" sz="1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Cité</a:t>
            </a:r>
            <a:r>
              <a:rPr lang="en-US" altLang="fr-FR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 Descartes</a:t>
            </a:r>
          </a:p>
          <a:p>
            <a:pPr lvl="0" algn="just" eaLnBrk="0" hangingPunct="0"/>
            <a:r>
              <a:rPr lang="en-US" altLang="fr-FR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14-20 Boulevard Newton </a:t>
            </a:r>
          </a:p>
          <a:p>
            <a:pPr lvl="0" algn="just" eaLnBrk="0" hangingPunct="0"/>
            <a:r>
              <a:rPr lang="en-US" altLang="fr-FR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77447 Marne-la-</a:t>
            </a:r>
            <a:r>
              <a:rPr lang="en-US" altLang="fr-FR" sz="1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Vallée</a:t>
            </a:r>
            <a:r>
              <a:rPr lang="en-US" altLang="fr-FR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altLang="fr-FR" sz="1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Cedex</a:t>
            </a:r>
            <a:r>
              <a:rPr lang="en-US" altLang="fr-FR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 2</a:t>
            </a:r>
          </a:p>
          <a:p>
            <a:pPr lvl="0" algn="just" eaLnBrk="0" hangingPunct="0"/>
            <a:r>
              <a:rPr lang="en-US" altLang="fr-FR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France</a:t>
            </a:r>
          </a:p>
          <a:p>
            <a:pPr lvl="0" algn="just" eaLnBrk="0" hangingPunct="0"/>
            <a:endParaRPr lang="en-US" altLang="fr-FR" sz="1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  <a:p>
            <a:pPr lvl="0" algn="just" eaLnBrk="0" hangingPunct="0"/>
            <a:r>
              <a:rPr lang="en-US" altLang="fr-FR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  <a:hlinkClick r:id="rId2"/>
              </a:rPr>
              <a:t>clement.dusong@ifsttar.fr</a:t>
            </a:r>
            <a:endParaRPr lang="en-US" altLang="fr-FR" sz="1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  <a:p>
            <a:pPr lvl="0" algn="just" eaLnBrk="0" hangingPunct="0"/>
            <a:endParaRPr lang="fr-FR" altLang="fr-FR" sz="1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4644008" y="2276872"/>
            <a:ext cx="3816424" cy="30963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eaLnBrk="0" hangingPunct="0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Francis Papon</a:t>
            </a:r>
          </a:p>
          <a:p>
            <a:pPr lvl="0" algn="just" eaLnBrk="0" hangingPunct="0"/>
            <a:r>
              <a:rPr lang="fr-FR" altLang="fr-FR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Directeur de laboratoire</a:t>
            </a:r>
          </a:p>
          <a:p>
            <a:pPr lvl="0" algn="just" eaLnBrk="0" hangingPunct="0"/>
            <a:r>
              <a:rPr lang="fr-FR" altLang="fr-FR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Dynamiques Economiques et Sociales des Transports (DEST)</a:t>
            </a:r>
          </a:p>
          <a:p>
            <a:pPr lvl="0" algn="just" eaLnBrk="0" hangingPunct="0"/>
            <a:r>
              <a:rPr lang="en-US" altLang="fr-FR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IFSTTAR</a:t>
            </a:r>
          </a:p>
          <a:p>
            <a:pPr lvl="0" algn="just" eaLnBrk="0" hangingPunct="0"/>
            <a:endParaRPr lang="en-US" altLang="fr-FR" sz="1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  <a:p>
            <a:pPr lvl="0" algn="just" eaLnBrk="0" hangingPunct="0"/>
            <a:r>
              <a:rPr lang="en-US" altLang="fr-FR" sz="1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Cité</a:t>
            </a:r>
            <a:r>
              <a:rPr lang="en-US" altLang="fr-FR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 Descartes</a:t>
            </a:r>
          </a:p>
          <a:p>
            <a:pPr lvl="0" algn="just" eaLnBrk="0" hangingPunct="0"/>
            <a:r>
              <a:rPr lang="en-US" altLang="fr-FR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14-20 Boulevard Newton </a:t>
            </a:r>
          </a:p>
          <a:p>
            <a:pPr lvl="0" algn="just" eaLnBrk="0" hangingPunct="0"/>
            <a:r>
              <a:rPr lang="en-US" altLang="fr-FR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77447 Marne-la-</a:t>
            </a:r>
            <a:r>
              <a:rPr lang="en-US" altLang="fr-FR" sz="1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Vallée</a:t>
            </a:r>
            <a:r>
              <a:rPr lang="en-US" altLang="fr-FR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altLang="fr-FR" sz="1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Cedex</a:t>
            </a:r>
            <a:r>
              <a:rPr lang="en-US" altLang="fr-FR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 2</a:t>
            </a:r>
          </a:p>
          <a:p>
            <a:pPr lvl="0" algn="just" eaLnBrk="0" hangingPunct="0"/>
            <a:r>
              <a:rPr lang="en-US" altLang="fr-FR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France</a:t>
            </a:r>
          </a:p>
          <a:p>
            <a:pPr lvl="0" algn="just" eaLnBrk="0" hangingPunct="0"/>
            <a:endParaRPr lang="en-US" altLang="fr-FR" sz="1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  <a:p>
            <a:pPr lvl="0" algn="just" eaLnBrk="0" hangingPunct="0"/>
            <a:r>
              <a:rPr lang="en-US" altLang="fr-FR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  <a:hlinkClick r:id="rId3"/>
              </a:rPr>
              <a:t>francis.papon@ifsttar.fr</a:t>
            </a:r>
            <a:endParaRPr lang="en-US" altLang="fr-FR" sz="1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97" name="Rectangle 2"/>
          <p:cNvSpPr txBox="1">
            <a:spLocks/>
          </p:cNvSpPr>
          <p:nvPr/>
        </p:nvSpPr>
        <p:spPr bwMode="auto">
          <a:xfrm>
            <a:off x="1043608" y="2636912"/>
            <a:ext cx="7128792" cy="64807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	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« </a:t>
            </a:r>
            <a:r>
              <a:rPr lang="fr-FR" sz="2400" b="1" i="1" noProof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Le changement modal s’opère lorsque la perception du risque pour un mode donné est </a:t>
            </a:r>
            <a:r>
              <a:rPr lang="fr-FR" sz="2400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réduit. 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»</a:t>
            </a:r>
            <a:endParaRPr kumimoji="0" lang="fr-FR" altLang="fr-FR" sz="24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8" name="Rectangle 2"/>
          <p:cNvSpPr txBox="1">
            <a:spLocks/>
          </p:cNvSpPr>
          <p:nvPr/>
        </p:nvSpPr>
        <p:spPr bwMode="auto">
          <a:xfrm>
            <a:off x="1210738" y="4005064"/>
            <a:ext cx="6601622" cy="64807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eaLnBrk="0" hangingPunct="0">
              <a:defRPr/>
            </a:pPr>
            <a:r>
              <a:rPr lang="fr-FR" sz="2200" b="1" noProof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R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.B.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Noland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,</a:t>
            </a:r>
            <a:r>
              <a:rPr kumimoji="0" lang="fr-FR" sz="22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« 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Perceived risk and modal choice: risk compensation in transportation systems</a:t>
            </a:r>
            <a:r>
              <a:rPr lang="fr-FR" sz="2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»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fr-FR" sz="2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, in </a:t>
            </a:r>
            <a:r>
              <a:rPr lang="fr-FR" sz="22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Accident, </a:t>
            </a:r>
            <a:r>
              <a:rPr lang="fr-FR" sz="22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Analysis</a:t>
            </a:r>
            <a:r>
              <a:rPr lang="fr-FR" sz="22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 and </a:t>
            </a:r>
            <a:r>
              <a:rPr lang="fr-FR" sz="22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Prevention</a:t>
            </a:r>
            <a:r>
              <a:rPr lang="fr-FR" sz="2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, </a:t>
            </a:r>
            <a:r>
              <a:rPr kumimoji="0" lang="fr-FR" sz="22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1995</a:t>
            </a:r>
            <a:endParaRPr kumimoji="0" lang="fr-FR" altLang="fr-FR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3" name="Arrondir un rectangle avec un coin diagonal 12"/>
          <p:cNvSpPr/>
          <p:nvPr/>
        </p:nvSpPr>
        <p:spPr>
          <a:xfrm>
            <a:off x="323528" y="188640"/>
            <a:ext cx="8496944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293858" y="141784"/>
            <a:ext cx="2556284" cy="40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INTRODUCTION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372225" y="6356350"/>
            <a:ext cx="2447925" cy="365125"/>
          </a:xfrm>
        </p:spPr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76" name="ZoneTexte 75"/>
          <p:cNvSpPr txBox="1"/>
          <p:nvPr/>
        </p:nvSpPr>
        <p:spPr>
          <a:xfrm>
            <a:off x="6685820" y="2627619"/>
            <a:ext cx="36155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Calibri" pitchFamily="34" charset="0"/>
              </a:rPr>
              <a:t>Insécurité routière </a:t>
            </a:r>
            <a:br>
              <a:rPr lang="fr-FR" sz="2200" dirty="0">
                <a:latin typeface="Calibri" pitchFamily="34" charset="0"/>
              </a:rPr>
            </a:br>
            <a:r>
              <a:rPr lang="fr-FR" sz="2200" b="1" dirty="0">
                <a:latin typeface="Calibri" pitchFamily="34" charset="0"/>
              </a:rPr>
              <a:t>perçue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6694433" y="3426022"/>
            <a:ext cx="36155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Calibri" pitchFamily="34" charset="0"/>
              </a:rPr>
              <a:t>Exposition au bruit </a:t>
            </a:r>
            <a:br>
              <a:rPr lang="fr-FR" sz="2200" dirty="0">
                <a:latin typeface="Calibri" pitchFamily="34" charset="0"/>
              </a:rPr>
            </a:br>
            <a:r>
              <a:rPr lang="fr-FR" sz="2200" b="1" dirty="0">
                <a:latin typeface="Calibri" pitchFamily="34" charset="0"/>
              </a:rPr>
              <a:t>perçue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6691958" y="4344870"/>
            <a:ext cx="262404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Calibri" pitchFamily="34" charset="0"/>
              </a:rPr>
              <a:t>Exposition à la </a:t>
            </a:r>
            <a:r>
              <a:rPr lang="fr-FR" sz="2200" dirty="0" smtClean="0">
                <a:latin typeface="Calibri" pitchFamily="34" charset="0"/>
              </a:rPr>
              <a:t>pollution </a:t>
            </a:r>
            <a:r>
              <a:rPr lang="fr-FR" sz="2200" b="1" dirty="0">
                <a:latin typeface="Calibri" pitchFamily="34" charset="0"/>
              </a:rPr>
              <a:t>perçue</a:t>
            </a:r>
          </a:p>
        </p:txBody>
      </p:sp>
      <p:sp>
        <p:nvSpPr>
          <p:cNvPr id="95" name="Arrondir un rectangle avec un coin diagonal 94"/>
          <p:cNvSpPr/>
          <p:nvPr/>
        </p:nvSpPr>
        <p:spPr>
          <a:xfrm>
            <a:off x="6516240" y="908720"/>
            <a:ext cx="2232224" cy="576064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="" xmlns:a16="http://schemas.microsoft.com/office/drawing/2014/main" id="{DF977CCF-EDE7-6F4F-8C40-771511419A6F}"/>
              </a:ext>
            </a:extLst>
          </p:cNvPr>
          <p:cNvSpPr txBox="1"/>
          <p:nvPr/>
        </p:nvSpPr>
        <p:spPr>
          <a:xfrm>
            <a:off x="6691958" y="1763524"/>
            <a:ext cx="392871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Calibri" pitchFamily="34" charset="0"/>
              </a:rPr>
              <a:t>Avantage de </a:t>
            </a:r>
            <a:br>
              <a:rPr lang="fr-FR" sz="2200" dirty="0">
                <a:latin typeface="Calibri" pitchFamily="34" charset="0"/>
              </a:rPr>
            </a:br>
            <a:r>
              <a:rPr lang="fr-FR" sz="2200" dirty="0">
                <a:latin typeface="Calibri" pitchFamily="34" charset="0"/>
              </a:rPr>
              <a:t>l’exercice </a:t>
            </a:r>
            <a:r>
              <a:rPr lang="fr-FR" sz="2200" b="1" dirty="0">
                <a:latin typeface="Calibri" pitchFamily="34" charset="0"/>
              </a:rPr>
              <a:t>perçu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5496" y="2132856"/>
            <a:ext cx="1696490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200" dirty="0">
                <a:latin typeface="Calibri" pitchFamily="34" charset="0"/>
              </a:rPr>
              <a:t>Le « retour du vélo » dans le cœur des grandes villes (Papon, 2012)</a:t>
            </a:r>
          </a:p>
          <a:p>
            <a:endParaRPr lang="fr-FR" sz="2400" dirty="0">
              <a:latin typeface="Calibri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2884034" y="2767183"/>
            <a:ext cx="267866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Calibri" pitchFamily="34" charset="0"/>
              </a:rPr>
              <a:t>Insécurité routière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884034" y="3549979"/>
            <a:ext cx="267866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Calibri" pitchFamily="34" charset="0"/>
              </a:rPr>
              <a:t>Exposition au bruit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884034" y="4423367"/>
            <a:ext cx="321440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Calibri" pitchFamily="34" charset="0"/>
              </a:rPr>
              <a:t>Exposition à la </a:t>
            </a:r>
            <a:br>
              <a:rPr lang="fr-FR" sz="2200" dirty="0">
                <a:latin typeface="Calibri" pitchFamily="34" charset="0"/>
              </a:rPr>
            </a:br>
            <a:r>
              <a:rPr lang="fr-FR" sz="2200" dirty="0">
                <a:latin typeface="Calibri" pitchFamily="34" charset="0"/>
              </a:rPr>
              <a:t>pollution</a:t>
            </a:r>
          </a:p>
        </p:txBody>
      </p:sp>
      <p:cxnSp>
        <p:nvCxnSpPr>
          <p:cNvPr id="41" name="Connecteur droit avec flèche 40"/>
          <p:cNvCxnSpPr>
            <a:cxnSpLocks/>
          </p:cNvCxnSpPr>
          <p:nvPr/>
        </p:nvCxnSpPr>
        <p:spPr>
          <a:xfrm>
            <a:off x="1812566" y="3140968"/>
            <a:ext cx="1071468" cy="0"/>
          </a:xfrm>
          <a:prstGeom prst="straightConnector1">
            <a:avLst/>
          </a:prstGeom>
          <a:ln w="254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70BA9D7C-0D6C-1E46-BA4A-87F9A3E46B66}"/>
              </a:ext>
            </a:extLst>
          </p:cNvPr>
          <p:cNvSpPr txBox="1"/>
          <p:nvPr/>
        </p:nvSpPr>
        <p:spPr>
          <a:xfrm>
            <a:off x="2884034" y="1804754"/>
            <a:ext cx="269607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Calibri" pitchFamily="34" charset="0"/>
              </a:rPr>
              <a:t>Avantage de </a:t>
            </a:r>
          </a:p>
          <a:p>
            <a:r>
              <a:rPr lang="fr-FR" sz="2200" dirty="0">
                <a:latin typeface="Calibri" pitchFamily="34" charset="0"/>
              </a:rPr>
              <a:t>l’exercice physique</a:t>
            </a:r>
          </a:p>
        </p:txBody>
      </p:sp>
      <p:cxnSp>
        <p:nvCxnSpPr>
          <p:cNvPr id="43" name="Connecteur droit avec flèche 42"/>
          <p:cNvCxnSpPr>
            <a:cxnSpLocks/>
          </p:cNvCxnSpPr>
          <p:nvPr/>
        </p:nvCxnSpPr>
        <p:spPr>
          <a:xfrm>
            <a:off x="1812566" y="3861048"/>
            <a:ext cx="1071468" cy="0"/>
          </a:xfrm>
          <a:prstGeom prst="straightConnector1">
            <a:avLst/>
          </a:prstGeom>
          <a:ln w="254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cxnSpLocks/>
          </p:cNvCxnSpPr>
          <p:nvPr/>
        </p:nvCxnSpPr>
        <p:spPr>
          <a:xfrm>
            <a:off x="1812566" y="4725144"/>
            <a:ext cx="1071468" cy="0"/>
          </a:xfrm>
          <a:prstGeom prst="straightConnector1">
            <a:avLst/>
          </a:prstGeom>
          <a:ln w="254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cxnSpLocks/>
          </p:cNvCxnSpPr>
          <p:nvPr/>
        </p:nvCxnSpPr>
        <p:spPr>
          <a:xfrm>
            <a:off x="1812565" y="2115823"/>
            <a:ext cx="1071468" cy="0"/>
          </a:xfrm>
          <a:prstGeom prst="straightConnector1">
            <a:avLst/>
          </a:prstGeom>
          <a:ln w="254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cxnSpLocks/>
          </p:cNvCxnSpPr>
          <p:nvPr/>
        </p:nvCxnSpPr>
        <p:spPr>
          <a:xfrm>
            <a:off x="5404340" y="2983207"/>
            <a:ext cx="1071468" cy="0"/>
          </a:xfrm>
          <a:prstGeom prst="straightConnector1">
            <a:avLst/>
          </a:prstGeom>
          <a:ln w="254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cxnSpLocks/>
          </p:cNvCxnSpPr>
          <p:nvPr/>
        </p:nvCxnSpPr>
        <p:spPr>
          <a:xfrm>
            <a:off x="5404340" y="3703287"/>
            <a:ext cx="1071468" cy="0"/>
          </a:xfrm>
          <a:prstGeom prst="straightConnector1">
            <a:avLst/>
          </a:prstGeom>
          <a:ln w="254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cxnSpLocks/>
          </p:cNvCxnSpPr>
          <p:nvPr/>
        </p:nvCxnSpPr>
        <p:spPr>
          <a:xfrm>
            <a:off x="5404340" y="4567383"/>
            <a:ext cx="1071468" cy="0"/>
          </a:xfrm>
          <a:prstGeom prst="straightConnector1">
            <a:avLst/>
          </a:prstGeom>
          <a:ln w="254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cxnSpLocks/>
          </p:cNvCxnSpPr>
          <p:nvPr/>
        </p:nvCxnSpPr>
        <p:spPr>
          <a:xfrm>
            <a:off x="5400092" y="1958062"/>
            <a:ext cx="989310" cy="0"/>
          </a:xfrm>
          <a:prstGeom prst="straightConnector1">
            <a:avLst/>
          </a:prstGeom>
          <a:ln w="254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rondir un rectangle avec un coin diagonal 30"/>
          <p:cNvSpPr/>
          <p:nvPr/>
        </p:nvSpPr>
        <p:spPr>
          <a:xfrm>
            <a:off x="323528" y="165212"/>
            <a:ext cx="8496944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Rectangle 2"/>
          <p:cNvSpPr txBox="1">
            <a:spLocks/>
          </p:cNvSpPr>
          <p:nvPr/>
        </p:nvSpPr>
        <p:spPr bwMode="auto">
          <a:xfrm>
            <a:off x="3293858" y="166936"/>
            <a:ext cx="2556284" cy="40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INTRODUCTION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806429" y="965920"/>
            <a:ext cx="165184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chemeClr val="tx2">
                    <a:lumMod val="75000"/>
                  </a:schemeClr>
                </a:solidFill>
              </a:rPr>
              <a:t>Perception</a:t>
            </a: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Arrondir un rectangle avec un coin diagonal 29"/>
          <p:cNvSpPr/>
          <p:nvPr/>
        </p:nvSpPr>
        <p:spPr>
          <a:xfrm>
            <a:off x="179512" y="940413"/>
            <a:ext cx="1440160" cy="521924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23528" y="970543"/>
            <a:ext cx="115212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chemeClr val="tx2">
                    <a:lumMod val="75000"/>
                  </a:schemeClr>
                </a:solidFill>
              </a:rPr>
              <a:t>Effet</a:t>
            </a:r>
          </a:p>
        </p:txBody>
      </p:sp>
      <p:sp>
        <p:nvSpPr>
          <p:cNvPr id="34" name="Arrondir un rectangle avec un coin diagonal 33"/>
          <p:cNvSpPr/>
          <p:nvPr/>
        </p:nvSpPr>
        <p:spPr>
          <a:xfrm>
            <a:off x="2555776" y="899474"/>
            <a:ext cx="2880320" cy="58531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5" name="ZoneTexte 34"/>
          <p:cNvSpPr txBox="1"/>
          <p:nvPr/>
        </p:nvSpPr>
        <p:spPr>
          <a:xfrm>
            <a:off x="2555776" y="961297"/>
            <a:ext cx="288032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chemeClr val="tx2">
                    <a:lumMod val="75000"/>
                  </a:schemeClr>
                </a:solidFill>
              </a:rPr>
              <a:t>Impacts sanitaires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372225" y="6356350"/>
            <a:ext cx="2447925" cy="365125"/>
          </a:xfrm>
        </p:spPr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2884034" y="2767183"/>
            <a:ext cx="267866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Calibri" pitchFamily="34" charset="0"/>
              </a:rPr>
              <a:t>Insécurité routière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884034" y="3549979"/>
            <a:ext cx="267866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Calibri" pitchFamily="34" charset="0"/>
              </a:rPr>
              <a:t>Exposition au bruit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884034" y="4423367"/>
            <a:ext cx="321440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Calibri" pitchFamily="34" charset="0"/>
              </a:rPr>
              <a:t>Exposition à la </a:t>
            </a:r>
            <a:br>
              <a:rPr lang="fr-FR" sz="2200" dirty="0">
                <a:latin typeface="Calibri" pitchFamily="34" charset="0"/>
              </a:rPr>
            </a:br>
            <a:r>
              <a:rPr lang="fr-FR" sz="2200" dirty="0">
                <a:latin typeface="Calibri" pitchFamily="34" charset="0"/>
              </a:rPr>
              <a:t>pollution</a:t>
            </a:r>
          </a:p>
        </p:txBody>
      </p:sp>
      <p:cxnSp>
        <p:nvCxnSpPr>
          <p:cNvPr id="41" name="Connecteur droit avec flèche 40"/>
          <p:cNvCxnSpPr>
            <a:cxnSpLocks/>
          </p:cNvCxnSpPr>
          <p:nvPr/>
        </p:nvCxnSpPr>
        <p:spPr>
          <a:xfrm>
            <a:off x="1812566" y="3140968"/>
            <a:ext cx="1071468" cy="0"/>
          </a:xfrm>
          <a:prstGeom prst="straightConnector1">
            <a:avLst/>
          </a:prstGeom>
          <a:ln w="254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70BA9D7C-0D6C-1E46-BA4A-87F9A3E46B66}"/>
              </a:ext>
            </a:extLst>
          </p:cNvPr>
          <p:cNvSpPr txBox="1"/>
          <p:nvPr/>
        </p:nvSpPr>
        <p:spPr>
          <a:xfrm>
            <a:off x="2884034" y="1804754"/>
            <a:ext cx="410732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Calibri" pitchFamily="34" charset="0"/>
              </a:rPr>
              <a:t>Avantage de </a:t>
            </a:r>
          </a:p>
          <a:p>
            <a:r>
              <a:rPr lang="fr-FR" sz="2200" dirty="0">
                <a:latin typeface="Calibri" pitchFamily="34" charset="0"/>
              </a:rPr>
              <a:t>l’exercice physique</a:t>
            </a:r>
          </a:p>
        </p:txBody>
      </p:sp>
      <p:cxnSp>
        <p:nvCxnSpPr>
          <p:cNvPr id="43" name="Connecteur droit avec flèche 42"/>
          <p:cNvCxnSpPr>
            <a:cxnSpLocks/>
          </p:cNvCxnSpPr>
          <p:nvPr/>
        </p:nvCxnSpPr>
        <p:spPr>
          <a:xfrm>
            <a:off x="1812566" y="3861048"/>
            <a:ext cx="1071468" cy="0"/>
          </a:xfrm>
          <a:prstGeom prst="straightConnector1">
            <a:avLst/>
          </a:prstGeom>
          <a:ln w="254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cxnSpLocks/>
          </p:cNvCxnSpPr>
          <p:nvPr/>
        </p:nvCxnSpPr>
        <p:spPr>
          <a:xfrm>
            <a:off x="1812566" y="4725144"/>
            <a:ext cx="1071468" cy="0"/>
          </a:xfrm>
          <a:prstGeom prst="straightConnector1">
            <a:avLst/>
          </a:prstGeom>
          <a:ln w="254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cxnSpLocks/>
          </p:cNvCxnSpPr>
          <p:nvPr/>
        </p:nvCxnSpPr>
        <p:spPr>
          <a:xfrm>
            <a:off x="1812565" y="2115823"/>
            <a:ext cx="1071468" cy="0"/>
          </a:xfrm>
          <a:prstGeom prst="straightConnector1">
            <a:avLst/>
          </a:prstGeom>
          <a:ln w="254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cxnSpLocks/>
          </p:cNvCxnSpPr>
          <p:nvPr/>
        </p:nvCxnSpPr>
        <p:spPr>
          <a:xfrm>
            <a:off x="5404340" y="2983207"/>
            <a:ext cx="1071468" cy="0"/>
          </a:xfrm>
          <a:prstGeom prst="straightConnector1">
            <a:avLst/>
          </a:prstGeom>
          <a:ln w="254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cxnSpLocks/>
          </p:cNvCxnSpPr>
          <p:nvPr/>
        </p:nvCxnSpPr>
        <p:spPr>
          <a:xfrm>
            <a:off x="5404340" y="3703287"/>
            <a:ext cx="1071468" cy="0"/>
          </a:xfrm>
          <a:prstGeom prst="straightConnector1">
            <a:avLst/>
          </a:prstGeom>
          <a:ln w="254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cxnSpLocks/>
          </p:cNvCxnSpPr>
          <p:nvPr/>
        </p:nvCxnSpPr>
        <p:spPr>
          <a:xfrm>
            <a:off x="5404340" y="4567383"/>
            <a:ext cx="1071468" cy="0"/>
          </a:xfrm>
          <a:prstGeom prst="straightConnector1">
            <a:avLst/>
          </a:prstGeom>
          <a:ln w="254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cxnSpLocks/>
          </p:cNvCxnSpPr>
          <p:nvPr/>
        </p:nvCxnSpPr>
        <p:spPr>
          <a:xfrm>
            <a:off x="5400092" y="1958062"/>
            <a:ext cx="989310" cy="0"/>
          </a:xfrm>
          <a:prstGeom prst="straightConnector1">
            <a:avLst/>
          </a:prstGeom>
          <a:ln w="254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rondir un rectangle avec un coin diagonal 30"/>
          <p:cNvSpPr/>
          <p:nvPr/>
        </p:nvSpPr>
        <p:spPr>
          <a:xfrm>
            <a:off x="323528" y="199492"/>
            <a:ext cx="8496944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Rectangle 2"/>
          <p:cNvSpPr txBox="1">
            <a:spLocks/>
          </p:cNvSpPr>
          <p:nvPr/>
        </p:nvSpPr>
        <p:spPr bwMode="auto">
          <a:xfrm>
            <a:off x="3293858" y="201216"/>
            <a:ext cx="2556284" cy="40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INTRODUCTION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="" xmlns:a16="http://schemas.microsoft.com/office/drawing/2014/main" id="{4E20495E-B77E-0F47-8DC1-524B21053617}"/>
              </a:ext>
            </a:extLst>
          </p:cNvPr>
          <p:cNvSpPr/>
          <p:nvPr/>
        </p:nvSpPr>
        <p:spPr>
          <a:xfrm>
            <a:off x="6174283" y="4354832"/>
            <a:ext cx="2843807" cy="86409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6685820" y="2627619"/>
            <a:ext cx="36155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Calibri" pitchFamily="34" charset="0"/>
              </a:rPr>
              <a:t>Insécurité routière </a:t>
            </a:r>
            <a:br>
              <a:rPr lang="fr-FR" sz="2200" dirty="0">
                <a:latin typeface="Calibri" pitchFamily="34" charset="0"/>
              </a:rPr>
            </a:br>
            <a:r>
              <a:rPr lang="fr-FR" sz="2200" b="1" dirty="0">
                <a:latin typeface="Calibri" pitchFamily="34" charset="0"/>
              </a:rPr>
              <a:t>perçue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694433" y="3426022"/>
            <a:ext cx="36155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Calibri" pitchFamily="34" charset="0"/>
              </a:rPr>
              <a:t>Exposition au bruit </a:t>
            </a:r>
            <a:br>
              <a:rPr lang="fr-FR" sz="2200" dirty="0">
                <a:latin typeface="Calibri" pitchFamily="34" charset="0"/>
              </a:rPr>
            </a:br>
            <a:r>
              <a:rPr lang="fr-FR" sz="2200" b="1" dirty="0">
                <a:latin typeface="Calibri" pitchFamily="34" charset="0"/>
              </a:rPr>
              <a:t>perçue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6691958" y="4344870"/>
            <a:ext cx="262404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Calibri" pitchFamily="34" charset="0"/>
              </a:rPr>
              <a:t>Exposition à la </a:t>
            </a:r>
            <a:r>
              <a:rPr lang="fr-FR" sz="2200" dirty="0" smtClean="0">
                <a:latin typeface="Calibri" pitchFamily="34" charset="0"/>
              </a:rPr>
              <a:t>pollution </a:t>
            </a:r>
            <a:r>
              <a:rPr lang="fr-FR" sz="2200" b="1" dirty="0">
                <a:latin typeface="Calibri" pitchFamily="34" charset="0"/>
              </a:rPr>
              <a:t>perçue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="" xmlns:a16="http://schemas.microsoft.com/office/drawing/2014/main" id="{DF977CCF-EDE7-6F4F-8C40-771511419A6F}"/>
              </a:ext>
            </a:extLst>
          </p:cNvPr>
          <p:cNvSpPr txBox="1"/>
          <p:nvPr/>
        </p:nvSpPr>
        <p:spPr>
          <a:xfrm>
            <a:off x="6691958" y="1763524"/>
            <a:ext cx="392871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Calibri" pitchFamily="34" charset="0"/>
              </a:rPr>
              <a:t>Avantage de </a:t>
            </a:r>
            <a:br>
              <a:rPr lang="fr-FR" sz="2200" dirty="0">
                <a:latin typeface="Calibri" pitchFamily="34" charset="0"/>
              </a:rPr>
            </a:br>
            <a:r>
              <a:rPr lang="fr-FR" sz="2200" dirty="0">
                <a:latin typeface="Calibri" pitchFamily="34" charset="0"/>
              </a:rPr>
              <a:t>l’exercice </a:t>
            </a:r>
            <a:r>
              <a:rPr lang="fr-FR" sz="2200" b="1" dirty="0">
                <a:latin typeface="Calibri" pitchFamily="34" charset="0"/>
              </a:rPr>
              <a:t>perçu</a:t>
            </a:r>
          </a:p>
        </p:txBody>
      </p:sp>
      <p:sp>
        <p:nvSpPr>
          <p:cNvPr id="46" name="Arrondir un rectangle avec un coin diagonal 45"/>
          <p:cNvSpPr/>
          <p:nvPr/>
        </p:nvSpPr>
        <p:spPr>
          <a:xfrm>
            <a:off x="6516240" y="908720"/>
            <a:ext cx="2232224" cy="576064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806429" y="965920"/>
            <a:ext cx="165184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chemeClr val="tx2">
                    <a:lumMod val="75000"/>
                  </a:schemeClr>
                </a:solidFill>
              </a:rPr>
              <a:t>Perception</a:t>
            </a: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Arrondir un rectangle avec un coin diagonal 51"/>
          <p:cNvSpPr/>
          <p:nvPr/>
        </p:nvSpPr>
        <p:spPr>
          <a:xfrm>
            <a:off x="179512" y="940413"/>
            <a:ext cx="1440160" cy="521924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323528" y="970543"/>
            <a:ext cx="115212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chemeClr val="tx2">
                    <a:lumMod val="75000"/>
                  </a:schemeClr>
                </a:solidFill>
              </a:rPr>
              <a:t>Effet</a:t>
            </a:r>
          </a:p>
        </p:txBody>
      </p:sp>
      <p:sp>
        <p:nvSpPr>
          <p:cNvPr id="54" name="Arrondir un rectangle avec un coin diagonal 53"/>
          <p:cNvSpPr/>
          <p:nvPr/>
        </p:nvSpPr>
        <p:spPr>
          <a:xfrm>
            <a:off x="2555776" y="899474"/>
            <a:ext cx="2880320" cy="58531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55" name="ZoneTexte 54"/>
          <p:cNvSpPr txBox="1"/>
          <p:nvPr/>
        </p:nvSpPr>
        <p:spPr>
          <a:xfrm>
            <a:off x="2555776" y="961297"/>
            <a:ext cx="288032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chemeClr val="tx2">
                    <a:lumMod val="75000"/>
                  </a:schemeClr>
                </a:solidFill>
              </a:rPr>
              <a:t>Impacts sanitaires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5496" y="2132856"/>
            <a:ext cx="1696490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200" dirty="0">
                <a:latin typeface="Calibri" pitchFamily="34" charset="0"/>
              </a:rPr>
              <a:t>Le « retour du vélo » dans le cœur des grandes villes (Papon, 2012)</a:t>
            </a:r>
          </a:p>
          <a:p>
            <a:endParaRPr lang="fr-FR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3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 descr="PARMA.PNG"/>
          <p:cNvPicPr>
            <a:picLocks noChangeAspect="1"/>
          </p:cNvPicPr>
          <p:nvPr/>
        </p:nvPicPr>
        <p:blipFill>
          <a:blip r:embed="rId2" cstate="print"/>
          <a:srcRect b="47477"/>
          <a:stretch>
            <a:fillRect/>
          </a:stretch>
        </p:blipFill>
        <p:spPr>
          <a:xfrm>
            <a:off x="323528" y="1052736"/>
            <a:ext cx="6237255" cy="4608512"/>
          </a:xfrm>
          <a:prstGeom prst="rect">
            <a:avLst/>
          </a:prstGeom>
          <a:ln w="9525">
            <a:noFill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4355976" y="4293096"/>
            <a:ext cx="1080120" cy="0"/>
          </a:xfrm>
          <a:prstGeom prst="straightConnector1">
            <a:avLst/>
          </a:prstGeom>
          <a:ln w="254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5724128" y="2708920"/>
            <a:ext cx="3024336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200" dirty="0">
                <a:latin typeface="Calibri" pitchFamily="34" charset="0"/>
              </a:rPr>
              <a:t>Elaboration d’un questionnaire s’intéressant à l’usage et à la </a:t>
            </a:r>
            <a:r>
              <a:rPr lang="fr-FR" sz="2200" b="1" dirty="0">
                <a:latin typeface="Calibri" pitchFamily="34" charset="0"/>
              </a:rPr>
              <a:t>perception</a:t>
            </a:r>
            <a:r>
              <a:rPr lang="fr-FR" sz="2200" dirty="0">
                <a:latin typeface="Calibri" pitchFamily="34" charset="0"/>
              </a:rPr>
              <a:t> des avantages et des risques liés à la pratique de la marche et du vélo</a:t>
            </a:r>
          </a:p>
        </p:txBody>
      </p:sp>
      <p:sp>
        <p:nvSpPr>
          <p:cNvPr id="12" name="Arrondir un rectangle avec un coin diagonal 11"/>
          <p:cNvSpPr/>
          <p:nvPr/>
        </p:nvSpPr>
        <p:spPr>
          <a:xfrm>
            <a:off x="323528" y="188640"/>
            <a:ext cx="8496944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3293858" y="141784"/>
            <a:ext cx="2556284" cy="40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INTRODUCTION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627784" y="2459504"/>
            <a:ext cx="3888432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200" dirty="0">
                <a:latin typeface="Calibri" pitchFamily="34" charset="0"/>
              </a:rPr>
              <a:t>Questionnaire </a:t>
            </a:r>
            <a:r>
              <a:rPr lang="fr-FR" sz="2200" b="1" dirty="0">
                <a:latin typeface="Calibri" pitchFamily="34" charset="0"/>
              </a:rPr>
              <a:t>en ligne </a:t>
            </a:r>
            <a:r>
              <a:rPr lang="fr-FR" sz="2200" dirty="0">
                <a:latin typeface="Calibri" pitchFamily="34" charset="0"/>
              </a:rPr>
              <a:t>diffusé par multiples canaux et par « boule de neige » entre le 21 juin 2017 et le 31 août 2017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3528" y="778007"/>
            <a:ext cx="374441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200" dirty="0">
                <a:latin typeface="Calibri" pitchFamily="34" charset="0"/>
              </a:rPr>
              <a:t>Elaboration d’un </a:t>
            </a:r>
            <a:r>
              <a:rPr lang="fr-FR" sz="2200" b="1" dirty="0">
                <a:latin typeface="Calibri" pitchFamily="34" charset="0"/>
              </a:rPr>
              <a:t>questionnaire</a:t>
            </a:r>
            <a:r>
              <a:rPr lang="fr-FR" sz="2200" dirty="0">
                <a:latin typeface="Calibri" pitchFamily="34" charset="0"/>
              </a:rPr>
              <a:t> avec plus de 150 questions relatives à la pratique de la marche et du vélo</a:t>
            </a:r>
          </a:p>
        </p:txBody>
      </p:sp>
      <p:cxnSp>
        <p:nvCxnSpPr>
          <p:cNvPr id="17" name="Connecteur en angle 16"/>
          <p:cNvCxnSpPr/>
          <p:nvPr/>
        </p:nvCxnSpPr>
        <p:spPr>
          <a:xfrm>
            <a:off x="1691680" y="2420888"/>
            <a:ext cx="864096" cy="576064"/>
          </a:xfrm>
          <a:prstGeom prst="bentConnector3">
            <a:avLst>
              <a:gd name="adj1" fmla="val 1498"/>
            </a:avLst>
          </a:prstGeom>
          <a:ln w="254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ngle 20"/>
          <p:cNvCxnSpPr/>
          <p:nvPr/>
        </p:nvCxnSpPr>
        <p:spPr>
          <a:xfrm>
            <a:off x="4535996" y="4005064"/>
            <a:ext cx="864096" cy="576064"/>
          </a:xfrm>
          <a:prstGeom prst="bentConnector3">
            <a:avLst>
              <a:gd name="adj1" fmla="val 1498"/>
            </a:avLst>
          </a:prstGeom>
          <a:ln w="254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453364" y="4196658"/>
            <a:ext cx="3583132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200" b="1" dirty="0">
                <a:latin typeface="Calibri" pitchFamily="34" charset="0"/>
              </a:rPr>
              <a:t>4 268 </a:t>
            </a:r>
            <a:r>
              <a:rPr lang="fr-FR" sz="2200" dirty="0">
                <a:latin typeface="Calibri" pitchFamily="34" charset="0"/>
              </a:rPr>
              <a:t>questionnaires complets </a:t>
            </a:r>
            <a:r>
              <a:rPr lang="fr-FR" sz="2200" dirty="0" smtClean="0">
                <a:latin typeface="Calibri" pitchFamily="34" charset="0"/>
              </a:rPr>
              <a:t>pour étudier </a:t>
            </a:r>
            <a:r>
              <a:rPr lang="fr-FR" sz="2200" dirty="0">
                <a:latin typeface="Calibri" pitchFamily="34" charset="0"/>
              </a:rPr>
              <a:t>la perception des risques et des avantages liés à la pratique des modes </a:t>
            </a:r>
            <a:r>
              <a:rPr lang="fr-FR" sz="2200" dirty="0" smtClean="0">
                <a:latin typeface="Calibri" pitchFamily="34" charset="0"/>
              </a:rPr>
              <a:t>actifs</a:t>
            </a:r>
            <a:endParaRPr lang="fr-FR" sz="2200" dirty="0">
              <a:latin typeface="Calibri" pitchFamily="34" charset="0"/>
            </a:endParaRPr>
          </a:p>
        </p:txBody>
      </p:sp>
      <p:sp>
        <p:nvSpPr>
          <p:cNvPr id="18" name="Arrondir un rectangle avec un coin diagonal 17"/>
          <p:cNvSpPr/>
          <p:nvPr/>
        </p:nvSpPr>
        <p:spPr>
          <a:xfrm>
            <a:off x="323528" y="188640"/>
            <a:ext cx="8496944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3293858" y="141784"/>
            <a:ext cx="2556284" cy="40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INTRODUCTION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331640" y="3098114"/>
            <a:ext cx="65527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alibri" pitchFamily="34" charset="0"/>
              </a:rPr>
              <a:t>Comment les cyclistes perçoivent les risques liés à l’inhalation de polluants ? </a:t>
            </a:r>
          </a:p>
        </p:txBody>
      </p:sp>
      <p:sp>
        <p:nvSpPr>
          <p:cNvPr id="12" name="Arrondir un rectangle avec un coin diagonal 11"/>
          <p:cNvSpPr/>
          <p:nvPr/>
        </p:nvSpPr>
        <p:spPr>
          <a:xfrm>
            <a:off x="323528" y="188640"/>
            <a:ext cx="8496944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3293858" y="141784"/>
            <a:ext cx="2556284" cy="40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INTRODUCTION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13" name="Arrondir un rectangle avec un coin diagonal 12"/>
          <p:cNvSpPr/>
          <p:nvPr/>
        </p:nvSpPr>
        <p:spPr>
          <a:xfrm>
            <a:off x="323528" y="188640"/>
            <a:ext cx="8496944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2"/>
          <p:cNvSpPr txBox="1">
            <a:spLocks/>
          </p:cNvSpPr>
          <p:nvPr/>
        </p:nvSpPr>
        <p:spPr bwMode="auto">
          <a:xfrm>
            <a:off x="2783170" y="213792"/>
            <a:ext cx="357766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fr-FR" sz="22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PARTIE 1 : M</a:t>
            </a:r>
            <a:r>
              <a:rPr lang="fr-FR" sz="2200" b="1" dirty="0">
                <a:solidFill>
                  <a:schemeClr val="bg1"/>
                </a:solidFill>
                <a:latin typeface="Calibri" pitchFamily="34" charset="0"/>
              </a:rPr>
              <a:t>É</a:t>
            </a:r>
            <a:r>
              <a:rPr lang="fr-FR" sz="22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THODOLOGIE 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7544" y="5543090"/>
            <a:ext cx="8352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Calibri" pitchFamily="34" charset="0"/>
              </a:rPr>
              <a:t>Lecture : Parmi les 3 543 personnes ayant </a:t>
            </a:r>
            <a:r>
              <a:rPr lang="fr-FR" sz="1200" i="1" dirty="0" smtClean="0">
                <a:latin typeface="Calibri" pitchFamily="34" charset="0"/>
              </a:rPr>
              <a:t>répondu au </a:t>
            </a:r>
            <a:r>
              <a:rPr lang="fr-FR" sz="1200" i="1" dirty="0">
                <a:latin typeface="Calibri" pitchFamily="34" charset="0"/>
              </a:rPr>
              <a:t>« Questionnaire vélo », 2 712 ont un diplôme supérieur à Bac +2 ,soit 76,5% des répondants.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87624" y="5981218"/>
            <a:ext cx="7497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Figure 1 :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Tableau de l’échantillon complet des répondants à l’enquête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5852606"/>
              </p:ext>
            </p:extLst>
          </p:nvPr>
        </p:nvGraphicFramePr>
        <p:xfrm>
          <a:off x="323528" y="655416"/>
          <a:ext cx="8496622" cy="4827088"/>
        </p:xfrm>
        <a:graphic>
          <a:graphicData uri="http://schemas.openxmlformats.org/drawingml/2006/table">
            <a:tbl>
              <a:tblPr/>
              <a:tblGrid>
                <a:gridCol w="33450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55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30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3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038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Echantillon entier</a:t>
                      </a:r>
                    </a:p>
                  </a:txBody>
                  <a:tcPr marL="7398" marR="7398" marT="739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Questionnaire marche seul</a:t>
                      </a:r>
                    </a:p>
                  </a:txBody>
                  <a:tcPr marL="7398" marR="7398" marT="739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Questionnaire vélo</a:t>
                      </a:r>
                    </a:p>
                  </a:txBody>
                  <a:tcPr marL="7398" marR="7398" marT="739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(N=4 268)</a:t>
                      </a:r>
                    </a:p>
                  </a:txBody>
                  <a:tcPr marL="7398" marR="7398" marT="739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(N=725)</a:t>
                      </a:r>
                    </a:p>
                  </a:txBody>
                  <a:tcPr marL="7398" marR="7398" marT="739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(N=3 543)</a:t>
                      </a:r>
                    </a:p>
                  </a:txBody>
                  <a:tcPr marL="7398" marR="7398" marT="739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Homme           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2 373 (55,6%)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 (34,6%)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2 122 (59,9%)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Femme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1895 (44,4%)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474 (65,4%)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1 421 (40,1%)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Moins de 30 ans    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749 (17,5%)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 (17,2%)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624 (17,6%)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30 - 39 ans        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1 238 (29%)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 (22,2%)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1 077 (30,4%)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40 - 49 ans        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1 027 (24,1%)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 (20,8%)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876 (24,7%)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50 - 59 ans        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780 (18,3%)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 (24%)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606 (17,1%)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Plus 60 ans        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474 (11,1%)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 (15,7%)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 (10,2%)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Agriculteurs, ouvriers et artisans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171 (4,1%)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 (2,7%)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 (4,3%)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152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Employés           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851 (20,2%)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 (25,5%)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670 (19,1%)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Cadres et professions intellectuelles supérieures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2 474 (58,7%)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394 (55,5%)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2 080 (59,3%)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Professions intermédiaires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609 (14,4%)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 (13,5%)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513 (14,6%)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22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Inactifs ou chômeurs n'ayant jamais travaillés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 (2,7%)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(2,8%)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 (2,6%)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NR         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Brevet des </a:t>
                      </a:r>
                      <a:r>
                        <a:rPr lang="fr-FR" sz="1200" b="1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coll</a:t>
                      </a:r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</a:t>
                      </a:r>
                      <a:r>
                        <a:rPr lang="fr-FR" sz="1200" b="1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èges</a:t>
                      </a:r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(0,5%)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(0,6%)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(0,5%)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CEP ou aucun diplôme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(0,3%)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(0,6%)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(0,3%)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CAP, BEP           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 (3,3%)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 (5,2%)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 (2,9%)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Bac, Brevet professionnel ou équivalent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 (7,1%)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 (10,1%)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229 (6,5%)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Bac +2             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567 (13,3%)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 (12,8%)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474 (13,4%)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Supérieur à Bac +2                              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3 225 (75,6%)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513 (70,8%)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2 712 (76,5%)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Rural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447 (10,5%)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 (16,7%)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326 (9,2%)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947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Urbain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3 821 (89,5%)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604 (83,3%)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3 217 (90,8%)</a:t>
                      </a:r>
                    </a:p>
                  </a:txBody>
                  <a:tcPr marL="7398" marR="7398" marT="73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10000</TotalTime>
  <Words>3645</Words>
  <Application>Microsoft Office PowerPoint</Application>
  <PresentationFormat>Affichage à l'écran (4:3)</PresentationFormat>
  <Paragraphs>1019</Paragraphs>
  <Slides>25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Perception de l’inhalation de polluants  lors de la pratique du vélo en France </vt:lpstr>
      <vt:lpstr>Perception de l’inhalation de polluants  lors de la pratique du vélo en France </vt:lpstr>
      <vt:lpstr>Diapositive 24</vt:lpstr>
      <vt:lpstr>Diapositive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gantier</dc:creator>
  <cp:lastModifiedBy>dusong</cp:lastModifiedBy>
  <cp:revision>779</cp:revision>
  <cp:lastPrinted>2019-05-02T13:46:57Z</cp:lastPrinted>
  <dcterms:created xsi:type="dcterms:W3CDTF">2012-09-10T08:46:14Z</dcterms:created>
  <dcterms:modified xsi:type="dcterms:W3CDTF">2019-06-24T13:16:24Z</dcterms:modified>
</cp:coreProperties>
</file>