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1" r:id="rId2"/>
    <p:sldId id="257" r:id="rId3"/>
    <p:sldId id="265" r:id="rId4"/>
    <p:sldId id="275" r:id="rId5"/>
    <p:sldId id="276" r:id="rId6"/>
    <p:sldId id="272" r:id="rId7"/>
    <p:sldId id="263" r:id="rId8"/>
    <p:sldId id="290" r:id="rId9"/>
    <p:sldId id="271" r:id="rId10"/>
    <p:sldId id="286" r:id="rId11"/>
    <p:sldId id="264" r:id="rId12"/>
    <p:sldId id="267" r:id="rId13"/>
    <p:sldId id="277" r:id="rId14"/>
    <p:sldId id="278" r:id="rId15"/>
    <p:sldId id="280" r:id="rId16"/>
    <p:sldId id="288" r:id="rId17"/>
    <p:sldId id="273" r:id="rId18"/>
    <p:sldId id="279" r:id="rId19"/>
    <p:sldId id="289" r:id="rId20"/>
    <p:sldId id="274" r:id="rId21"/>
    <p:sldId id="282" r:id="rId22"/>
    <p:sldId id="285" r:id="rId23"/>
    <p:sldId id="284" r:id="rId24"/>
    <p:sldId id="287" r:id="rId25"/>
  </p:sldIdLst>
  <p:sldSz cx="9144000" cy="6858000" type="screen4x3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 Saunier" initials="NS" lastIdx="18" clrIdx="0">
    <p:extLst>
      <p:ext uri="{19B8F6BF-5375-455C-9EA6-DF929625EA0E}">
        <p15:presenceInfo xmlns:p15="http://schemas.microsoft.com/office/powerpoint/2012/main" userId="S-1-12-1-1952049582-1137544269-1188598457-2562380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tienne\Desktop\graphique_comparati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tienne\Desktop\graphique_comparati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tienne\Desktop\graphique_comparatif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tienne\Desktop\graphique_comparatif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5.1439022525065152E-2"/>
                  <c:y val="-9.884775183395604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Feuil1!$C$3:$C$39</c:f>
              <c:numCache>
                <c:formatCode>General</c:formatCode>
                <c:ptCount val="3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4</c:v>
                </c:pt>
                <c:pt idx="7">
                  <c:v>5</c:v>
                </c:pt>
                <c:pt idx="8">
                  <c:v>7</c:v>
                </c:pt>
                <c:pt idx="9">
                  <c:v>1</c:v>
                </c:pt>
                <c:pt idx="10">
                  <c:v>3</c:v>
                </c:pt>
                <c:pt idx="11">
                  <c:v>5</c:v>
                </c:pt>
                <c:pt idx="12">
                  <c:v>3</c:v>
                </c:pt>
                <c:pt idx="13">
                  <c:v>3</c:v>
                </c:pt>
                <c:pt idx="14">
                  <c:v>2</c:v>
                </c:pt>
                <c:pt idx="15">
                  <c:v>4</c:v>
                </c:pt>
                <c:pt idx="16">
                  <c:v>2</c:v>
                </c:pt>
                <c:pt idx="17">
                  <c:v>2</c:v>
                </c:pt>
                <c:pt idx="18">
                  <c:v>8</c:v>
                </c:pt>
                <c:pt idx="19">
                  <c:v>5</c:v>
                </c:pt>
                <c:pt idx="20">
                  <c:v>5</c:v>
                </c:pt>
                <c:pt idx="21">
                  <c:v>3</c:v>
                </c:pt>
                <c:pt idx="22">
                  <c:v>3</c:v>
                </c:pt>
                <c:pt idx="23">
                  <c:v>5</c:v>
                </c:pt>
                <c:pt idx="24">
                  <c:v>1</c:v>
                </c:pt>
                <c:pt idx="25">
                  <c:v>4</c:v>
                </c:pt>
                <c:pt idx="26">
                  <c:v>3</c:v>
                </c:pt>
                <c:pt idx="27">
                  <c:v>0</c:v>
                </c:pt>
                <c:pt idx="28">
                  <c:v>4</c:v>
                </c:pt>
                <c:pt idx="29">
                  <c:v>3</c:v>
                </c:pt>
                <c:pt idx="30">
                  <c:v>6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0</c:v>
                </c:pt>
                <c:pt idx="36">
                  <c:v>3</c:v>
                </c:pt>
              </c:numCache>
            </c:numRef>
          </c:xVal>
          <c:yVal>
            <c:numRef>
              <c:f>Feuil1!$G$3:$G$39</c:f>
              <c:numCache>
                <c:formatCode>General</c:formatCode>
                <c:ptCount val="3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1</c:v>
                </c:pt>
                <c:pt idx="11">
                  <c:v>3</c:v>
                </c:pt>
                <c:pt idx="12">
                  <c:v>3</c:v>
                </c:pt>
                <c:pt idx="13">
                  <c:v>0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1</c:v>
                </c:pt>
                <c:pt idx="18">
                  <c:v>3</c:v>
                </c:pt>
                <c:pt idx="19">
                  <c:v>3</c:v>
                </c:pt>
                <c:pt idx="20">
                  <c:v>4</c:v>
                </c:pt>
                <c:pt idx="21">
                  <c:v>3</c:v>
                </c:pt>
                <c:pt idx="22">
                  <c:v>5</c:v>
                </c:pt>
                <c:pt idx="23">
                  <c:v>6</c:v>
                </c:pt>
                <c:pt idx="24">
                  <c:v>1</c:v>
                </c:pt>
                <c:pt idx="25">
                  <c:v>5</c:v>
                </c:pt>
                <c:pt idx="26">
                  <c:v>3</c:v>
                </c:pt>
                <c:pt idx="27">
                  <c:v>0</c:v>
                </c:pt>
                <c:pt idx="28">
                  <c:v>1</c:v>
                </c:pt>
                <c:pt idx="29">
                  <c:v>4</c:v>
                </c:pt>
                <c:pt idx="30">
                  <c:v>6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0</c:v>
                </c:pt>
                <c:pt idx="36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4C-4F76-B1FE-37CC42454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126640"/>
        <c:axId val="306981744"/>
      </c:scatterChart>
      <c:valAx>
        <c:axId val="398126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Comptage Automatique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81744"/>
        <c:crosses val="autoZero"/>
        <c:crossBetween val="midCat"/>
      </c:valAx>
      <c:valAx>
        <c:axId val="30698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Comptage</a:t>
                </a:r>
                <a:r>
                  <a:rPr lang="en-CA" baseline="0"/>
                  <a:t> magnétique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126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-1.352767364781449E-2"/>
                  <c:y val="-0.1178397301737698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Feuil1!$D$3:$D$39</c:f>
              <c:numCache>
                <c:formatCode>General</c:formatCode>
                <c:ptCount val="37"/>
                <c:pt idx="0">
                  <c:v>0</c:v>
                </c:pt>
                <c:pt idx="1">
                  <c:v>7</c:v>
                </c:pt>
                <c:pt idx="2">
                  <c:v>7</c:v>
                </c:pt>
                <c:pt idx="3">
                  <c:v>14</c:v>
                </c:pt>
                <c:pt idx="4">
                  <c:v>4</c:v>
                </c:pt>
                <c:pt idx="5">
                  <c:v>2</c:v>
                </c:pt>
                <c:pt idx="6">
                  <c:v>16</c:v>
                </c:pt>
                <c:pt idx="7">
                  <c:v>0</c:v>
                </c:pt>
                <c:pt idx="8">
                  <c:v>12</c:v>
                </c:pt>
                <c:pt idx="9">
                  <c:v>9</c:v>
                </c:pt>
                <c:pt idx="10">
                  <c:v>15</c:v>
                </c:pt>
                <c:pt idx="11">
                  <c:v>11</c:v>
                </c:pt>
                <c:pt idx="12">
                  <c:v>9</c:v>
                </c:pt>
                <c:pt idx="13">
                  <c:v>15</c:v>
                </c:pt>
                <c:pt idx="14">
                  <c:v>0</c:v>
                </c:pt>
                <c:pt idx="15">
                  <c:v>12</c:v>
                </c:pt>
                <c:pt idx="16">
                  <c:v>2</c:v>
                </c:pt>
                <c:pt idx="17">
                  <c:v>8</c:v>
                </c:pt>
                <c:pt idx="18">
                  <c:v>10</c:v>
                </c:pt>
                <c:pt idx="19">
                  <c:v>4</c:v>
                </c:pt>
                <c:pt idx="20">
                  <c:v>14</c:v>
                </c:pt>
                <c:pt idx="21">
                  <c:v>14</c:v>
                </c:pt>
                <c:pt idx="22">
                  <c:v>6</c:v>
                </c:pt>
                <c:pt idx="23">
                  <c:v>10</c:v>
                </c:pt>
                <c:pt idx="24">
                  <c:v>0</c:v>
                </c:pt>
                <c:pt idx="25">
                  <c:v>7</c:v>
                </c:pt>
                <c:pt idx="26">
                  <c:v>11</c:v>
                </c:pt>
                <c:pt idx="27">
                  <c:v>1</c:v>
                </c:pt>
                <c:pt idx="28">
                  <c:v>7</c:v>
                </c:pt>
                <c:pt idx="29">
                  <c:v>9</c:v>
                </c:pt>
                <c:pt idx="30">
                  <c:v>9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2</c:v>
                </c:pt>
                <c:pt idx="35">
                  <c:v>1</c:v>
                </c:pt>
                <c:pt idx="36">
                  <c:v>8</c:v>
                </c:pt>
              </c:numCache>
            </c:numRef>
          </c:xVal>
          <c:yVal>
            <c:numRef>
              <c:f>Feuil1!$H$3:$H$39</c:f>
              <c:numCache>
                <c:formatCode>General</c:formatCode>
                <c:ptCount val="37"/>
                <c:pt idx="0">
                  <c:v>0</c:v>
                </c:pt>
                <c:pt idx="1">
                  <c:v>9</c:v>
                </c:pt>
                <c:pt idx="2">
                  <c:v>12</c:v>
                </c:pt>
                <c:pt idx="3">
                  <c:v>26</c:v>
                </c:pt>
                <c:pt idx="4">
                  <c:v>4</c:v>
                </c:pt>
                <c:pt idx="5">
                  <c:v>2</c:v>
                </c:pt>
                <c:pt idx="6">
                  <c:v>30</c:v>
                </c:pt>
                <c:pt idx="7">
                  <c:v>0</c:v>
                </c:pt>
                <c:pt idx="8">
                  <c:v>19</c:v>
                </c:pt>
                <c:pt idx="9">
                  <c:v>27</c:v>
                </c:pt>
                <c:pt idx="10">
                  <c:v>14</c:v>
                </c:pt>
                <c:pt idx="11">
                  <c:v>10</c:v>
                </c:pt>
                <c:pt idx="12">
                  <c:v>7</c:v>
                </c:pt>
                <c:pt idx="13">
                  <c:v>21</c:v>
                </c:pt>
                <c:pt idx="14">
                  <c:v>0</c:v>
                </c:pt>
                <c:pt idx="15">
                  <c:v>21</c:v>
                </c:pt>
                <c:pt idx="16">
                  <c:v>4</c:v>
                </c:pt>
                <c:pt idx="17">
                  <c:v>24</c:v>
                </c:pt>
                <c:pt idx="18">
                  <c:v>24</c:v>
                </c:pt>
                <c:pt idx="19">
                  <c:v>21</c:v>
                </c:pt>
                <c:pt idx="20">
                  <c:v>14</c:v>
                </c:pt>
                <c:pt idx="21">
                  <c:v>17</c:v>
                </c:pt>
                <c:pt idx="22">
                  <c:v>17</c:v>
                </c:pt>
                <c:pt idx="23">
                  <c:v>21</c:v>
                </c:pt>
                <c:pt idx="24">
                  <c:v>1</c:v>
                </c:pt>
                <c:pt idx="25">
                  <c:v>6</c:v>
                </c:pt>
                <c:pt idx="26">
                  <c:v>12</c:v>
                </c:pt>
                <c:pt idx="27">
                  <c:v>4</c:v>
                </c:pt>
                <c:pt idx="28">
                  <c:v>9</c:v>
                </c:pt>
                <c:pt idx="29">
                  <c:v>8</c:v>
                </c:pt>
                <c:pt idx="30">
                  <c:v>14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0</c:v>
                </c:pt>
                <c:pt idx="36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F69-4996-866A-2BC913877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126640"/>
        <c:axId val="306981744"/>
      </c:scatterChart>
      <c:valAx>
        <c:axId val="398126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Comptage Automatique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81744"/>
        <c:crosses val="autoZero"/>
        <c:crossBetween val="midCat"/>
      </c:valAx>
      <c:valAx>
        <c:axId val="30698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Comptage</a:t>
                </a:r>
                <a:r>
                  <a:rPr lang="en-CA" baseline="0"/>
                  <a:t> magnétique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126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Feuil1!$J$2</c:f>
              <c:strCache>
                <c:ptCount val="1"/>
                <c:pt idx="0">
                  <c:v>Vidéo (visible)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Feuil1!$B$3:$B$39</c:f>
              <c:numCache>
                <c:formatCode>h:mm</c:formatCode>
                <c:ptCount val="37"/>
                <c:pt idx="0">
                  <c:v>43550.6875</c:v>
                </c:pt>
                <c:pt idx="1">
                  <c:v>43550.690972222219</c:v>
                </c:pt>
                <c:pt idx="2">
                  <c:v>43550.694444444445</c:v>
                </c:pt>
                <c:pt idx="3">
                  <c:v>43550.697916666664</c:v>
                </c:pt>
                <c:pt idx="4">
                  <c:v>43550.701388888891</c:v>
                </c:pt>
                <c:pt idx="5">
                  <c:v>43550.704861111109</c:v>
                </c:pt>
                <c:pt idx="6">
                  <c:v>43550.708333333336</c:v>
                </c:pt>
                <c:pt idx="7">
                  <c:v>43550.711805555555</c:v>
                </c:pt>
                <c:pt idx="8">
                  <c:v>43550.715277777781</c:v>
                </c:pt>
                <c:pt idx="9">
                  <c:v>43550.71875</c:v>
                </c:pt>
                <c:pt idx="10">
                  <c:v>43550.722222222219</c:v>
                </c:pt>
                <c:pt idx="11">
                  <c:v>43550.725694444445</c:v>
                </c:pt>
                <c:pt idx="12">
                  <c:v>43550.729166666664</c:v>
                </c:pt>
                <c:pt idx="13">
                  <c:v>43550.732638888891</c:v>
                </c:pt>
                <c:pt idx="14">
                  <c:v>43550.736111111109</c:v>
                </c:pt>
                <c:pt idx="15">
                  <c:v>43550.739583333336</c:v>
                </c:pt>
                <c:pt idx="16">
                  <c:v>43550.743055555555</c:v>
                </c:pt>
                <c:pt idx="17">
                  <c:v>43550.746527777781</c:v>
                </c:pt>
                <c:pt idx="18">
                  <c:v>43550.75</c:v>
                </c:pt>
                <c:pt idx="19">
                  <c:v>43550.753472222219</c:v>
                </c:pt>
                <c:pt idx="20">
                  <c:v>43550.756944444445</c:v>
                </c:pt>
                <c:pt idx="21">
                  <c:v>43550.760416666664</c:v>
                </c:pt>
                <c:pt idx="22">
                  <c:v>43550.763888888891</c:v>
                </c:pt>
                <c:pt idx="23">
                  <c:v>43550.767361111109</c:v>
                </c:pt>
                <c:pt idx="24">
                  <c:v>43550.770833333336</c:v>
                </c:pt>
                <c:pt idx="25">
                  <c:v>43550.774305555555</c:v>
                </c:pt>
                <c:pt idx="26">
                  <c:v>43550.777777777781</c:v>
                </c:pt>
                <c:pt idx="27">
                  <c:v>43550.78125</c:v>
                </c:pt>
                <c:pt idx="28">
                  <c:v>43550.784722222219</c:v>
                </c:pt>
                <c:pt idx="29">
                  <c:v>43550.788194444445</c:v>
                </c:pt>
                <c:pt idx="30">
                  <c:v>43550.791666666664</c:v>
                </c:pt>
                <c:pt idx="31">
                  <c:v>43550.795138888891</c:v>
                </c:pt>
                <c:pt idx="32">
                  <c:v>43550.798611111109</c:v>
                </c:pt>
                <c:pt idx="33">
                  <c:v>43550.802083333336</c:v>
                </c:pt>
                <c:pt idx="34">
                  <c:v>43550.805555555555</c:v>
                </c:pt>
                <c:pt idx="35">
                  <c:v>43550.809027777781</c:v>
                </c:pt>
                <c:pt idx="36">
                  <c:v>43550.8125</c:v>
                </c:pt>
              </c:numCache>
            </c:numRef>
          </c:xVal>
          <c:yVal>
            <c:numRef>
              <c:f>Feuil1!$J$3:$J$39</c:f>
              <c:numCache>
                <c:formatCode>General</c:formatCode>
                <c:ptCount val="37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13</c:v>
                </c:pt>
                <c:pt idx="4">
                  <c:v>16</c:v>
                </c:pt>
                <c:pt idx="5">
                  <c:v>17</c:v>
                </c:pt>
                <c:pt idx="6">
                  <c:v>21</c:v>
                </c:pt>
                <c:pt idx="7">
                  <c:v>26</c:v>
                </c:pt>
                <c:pt idx="8">
                  <c:v>33</c:v>
                </c:pt>
                <c:pt idx="9">
                  <c:v>34</c:v>
                </c:pt>
                <c:pt idx="10">
                  <c:v>37</c:v>
                </c:pt>
                <c:pt idx="11">
                  <c:v>42</c:v>
                </c:pt>
                <c:pt idx="12">
                  <c:v>45</c:v>
                </c:pt>
                <c:pt idx="13">
                  <c:v>48</c:v>
                </c:pt>
                <c:pt idx="14">
                  <c:v>50</c:v>
                </c:pt>
                <c:pt idx="15">
                  <c:v>54</c:v>
                </c:pt>
                <c:pt idx="16">
                  <c:v>56</c:v>
                </c:pt>
                <c:pt idx="17">
                  <c:v>58</c:v>
                </c:pt>
                <c:pt idx="18">
                  <c:v>66</c:v>
                </c:pt>
                <c:pt idx="19">
                  <c:v>71</c:v>
                </c:pt>
                <c:pt idx="20">
                  <c:v>76</c:v>
                </c:pt>
                <c:pt idx="21">
                  <c:v>79</c:v>
                </c:pt>
                <c:pt idx="22">
                  <c:v>82</c:v>
                </c:pt>
                <c:pt idx="23">
                  <c:v>87</c:v>
                </c:pt>
                <c:pt idx="24">
                  <c:v>88</c:v>
                </c:pt>
                <c:pt idx="25">
                  <c:v>92</c:v>
                </c:pt>
                <c:pt idx="26">
                  <c:v>95</c:v>
                </c:pt>
                <c:pt idx="27">
                  <c:v>95</c:v>
                </c:pt>
                <c:pt idx="28">
                  <c:v>99</c:v>
                </c:pt>
                <c:pt idx="29">
                  <c:v>102</c:v>
                </c:pt>
                <c:pt idx="30">
                  <c:v>108</c:v>
                </c:pt>
                <c:pt idx="31">
                  <c:v>108</c:v>
                </c:pt>
                <c:pt idx="32">
                  <c:v>108</c:v>
                </c:pt>
                <c:pt idx="33">
                  <c:v>108</c:v>
                </c:pt>
                <c:pt idx="34">
                  <c:v>109</c:v>
                </c:pt>
                <c:pt idx="35">
                  <c:v>109</c:v>
                </c:pt>
                <c:pt idx="36">
                  <c:v>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65-463D-AF39-569A503009C1}"/>
            </c:ext>
          </c:extLst>
        </c:ser>
        <c:ser>
          <c:idx val="1"/>
          <c:order val="1"/>
          <c:tx>
            <c:strRef>
              <c:f>Feuil1!$K$2</c:f>
              <c:strCache>
                <c:ptCount val="1"/>
                <c:pt idx="0">
                  <c:v>Magnétique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Feuil1!$B$3:$B$39</c:f>
              <c:numCache>
                <c:formatCode>h:mm</c:formatCode>
                <c:ptCount val="37"/>
                <c:pt idx="0">
                  <c:v>43550.6875</c:v>
                </c:pt>
                <c:pt idx="1">
                  <c:v>43550.690972222219</c:v>
                </c:pt>
                <c:pt idx="2">
                  <c:v>43550.694444444445</c:v>
                </c:pt>
                <c:pt idx="3">
                  <c:v>43550.697916666664</c:v>
                </c:pt>
                <c:pt idx="4">
                  <c:v>43550.701388888891</c:v>
                </c:pt>
                <c:pt idx="5">
                  <c:v>43550.704861111109</c:v>
                </c:pt>
                <c:pt idx="6">
                  <c:v>43550.708333333336</c:v>
                </c:pt>
                <c:pt idx="7">
                  <c:v>43550.711805555555</c:v>
                </c:pt>
                <c:pt idx="8">
                  <c:v>43550.715277777781</c:v>
                </c:pt>
                <c:pt idx="9">
                  <c:v>43550.71875</c:v>
                </c:pt>
                <c:pt idx="10">
                  <c:v>43550.722222222219</c:v>
                </c:pt>
                <c:pt idx="11">
                  <c:v>43550.725694444445</c:v>
                </c:pt>
                <c:pt idx="12">
                  <c:v>43550.729166666664</c:v>
                </c:pt>
                <c:pt idx="13">
                  <c:v>43550.732638888891</c:v>
                </c:pt>
                <c:pt idx="14">
                  <c:v>43550.736111111109</c:v>
                </c:pt>
                <c:pt idx="15">
                  <c:v>43550.739583333336</c:v>
                </c:pt>
                <c:pt idx="16">
                  <c:v>43550.743055555555</c:v>
                </c:pt>
                <c:pt idx="17">
                  <c:v>43550.746527777781</c:v>
                </c:pt>
                <c:pt idx="18">
                  <c:v>43550.75</c:v>
                </c:pt>
                <c:pt idx="19">
                  <c:v>43550.753472222219</c:v>
                </c:pt>
                <c:pt idx="20">
                  <c:v>43550.756944444445</c:v>
                </c:pt>
                <c:pt idx="21">
                  <c:v>43550.760416666664</c:v>
                </c:pt>
                <c:pt idx="22">
                  <c:v>43550.763888888891</c:v>
                </c:pt>
                <c:pt idx="23">
                  <c:v>43550.767361111109</c:v>
                </c:pt>
                <c:pt idx="24">
                  <c:v>43550.770833333336</c:v>
                </c:pt>
                <c:pt idx="25">
                  <c:v>43550.774305555555</c:v>
                </c:pt>
                <c:pt idx="26">
                  <c:v>43550.777777777781</c:v>
                </c:pt>
                <c:pt idx="27">
                  <c:v>43550.78125</c:v>
                </c:pt>
                <c:pt idx="28">
                  <c:v>43550.784722222219</c:v>
                </c:pt>
                <c:pt idx="29">
                  <c:v>43550.788194444445</c:v>
                </c:pt>
                <c:pt idx="30">
                  <c:v>43550.791666666664</c:v>
                </c:pt>
                <c:pt idx="31">
                  <c:v>43550.795138888891</c:v>
                </c:pt>
                <c:pt idx="32">
                  <c:v>43550.798611111109</c:v>
                </c:pt>
                <c:pt idx="33">
                  <c:v>43550.802083333336</c:v>
                </c:pt>
                <c:pt idx="34">
                  <c:v>43550.805555555555</c:v>
                </c:pt>
                <c:pt idx="35">
                  <c:v>43550.809027777781</c:v>
                </c:pt>
                <c:pt idx="36">
                  <c:v>43550.8125</c:v>
                </c:pt>
              </c:numCache>
            </c:numRef>
          </c:xVal>
          <c:yVal>
            <c:numRef>
              <c:f>Feuil1!$K$3:$K$39</c:f>
              <c:numCache>
                <c:formatCode>General</c:formatCode>
                <c:ptCount val="37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10</c:v>
                </c:pt>
                <c:pt idx="7">
                  <c:v>15</c:v>
                </c:pt>
                <c:pt idx="8">
                  <c:v>19</c:v>
                </c:pt>
                <c:pt idx="9">
                  <c:v>22</c:v>
                </c:pt>
                <c:pt idx="10">
                  <c:v>23</c:v>
                </c:pt>
                <c:pt idx="11">
                  <c:v>26</c:v>
                </c:pt>
                <c:pt idx="12">
                  <c:v>29</c:v>
                </c:pt>
                <c:pt idx="13">
                  <c:v>29</c:v>
                </c:pt>
                <c:pt idx="14">
                  <c:v>31</c:v>
                </c:pt>
                <c:pt idx="15">
                  <c:v>33</c:v>
                </c:pt>
                <c:pt idx="16">
                  <c:v>36</c:v>
                </c:pt>
                <c:pt idx="17">
                  <c:v>37</c:v>
                </c:pt>
                <c:pt idx="18">
                  <c:v>40</c:v>
                </c:pt>
                <c:pt idx="19">
                  <c:v>43</c:v>
                </c:pt>
                <c:pt idx="20">
                  <c:v>47</c:v>
                </c:pt>
                <c:pt idx="21">
                  <c:v>50</c:v>
                </c:pt>
                <c:pt idx="22">
                  <c:v>55</c:v>
                </c:pt>
                <c:pt idx="23">
                  <c:v>61</c:v>
                </c:pt>
                <c:pt idx="24">
                  <c:v>62</c:v>
                </c:pt>
                <c:pt idx="25">
                  <c:v>67</c:v>
                </c:pt>
                <c:pt idx="26">
                  <c:v>70</c:v>
                </c:pt>
                <c:pt idx="27">
                  <c:v>70</c:v>
                </c:pt>
                <c:pt idx="28">
                  <c:v>71</c:v>
                </c:pt>
                <c:pt idx="29">
                  <c:v>75</c:v>
                </c:pt>
                <c:pt idx="30">
                  <c:v>81</c:v>
                </c:pt>
                <c:pt idx="31">
                  <c:v>82</c:v>
                </c:pt>
                <c:pt idx="32">
                  <c:v>83</c:v>
                </c:pt>
                <c:pt idx="33">
                  <c:v>84</c:v>
                </c:pt>
                <c:pt idx="34">
                  <c:v>85</c:v>
                </c:pt>
                <c:pt idx="35">
                  <c:v>85</c:v>
                </c:pt>
                <c:pt idx="36">
                  <c:v>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65-463D-AF39-569A503009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126640"/>
        <c:axId val="306981744"/>
      </c:scatterChart>
      <c:valAx>
        <c:axId val="398126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Temps (HH:MM)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81744"/>
        <c:crosses val="autoZero"/>
        <c:crossBetween val="midCat"/>
      </c:valAx>
      <c:valAx>
        <c:axId val="30698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Comptage</a:t>
                </a:r>
                <a:r>
                  <a:rPr lang="en-CA" baseline="0"/>
                  <a:t> cumulé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12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Feuil1!$X$2</c:f>
              <c:strCache>
                <c:ptCount val="1"/>
                <c:pt idx="0">
                  <c:v>Vidéo (visible)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Feuil1!$B$3:$B$39</c:f>
              <c:numCache>
                <c:formatCode>h:mm</c:formatCode>
                <c:ptCount val="37"/>
                <c:pt idx="0">
                  <c:v>43550.6875</c:v>
                </c:pt>
                <c:pt idx="1">
                  <c:v>43550.690972222219</c:v>
                </c:pt>
                <c:pt idx="2">
                  <c:v>43550.694444444445</c:v>
                </c:pt>
                <c:pt idx="3">
                  <c:v>43550.697916666664</c:v>
                </c:pt>
                <c:pt idx="4">
                  <c:v>43550.701388888891</c:v>
                </c:pt>
                <c:pt idx="5">
                  <c:v>43550.704861111109</c:v>
                </c:pt>
                <c:pt idx="6">
                  <c:v>43550.708333333336</c:v>
                </c:pt>
                <c:pt idx="7">
                  <c:v>43550.711805555555</c:v>
                </c:pt>
                <c:pt idx="8">
                  <c:v>43550.715277777781</c:v>
                </c:pt>
                <c:pt idx="9">
                  <c:v>43550.71875</c:v>
                </c:pt>
                <c:pt idx="10">
                  <c:v>43550.722222222219</c:v>
                </c:pt>
                <c:pt idx="11">
                  <c:v>43550.725694444445</c:v>
                </c:pt>
                <c:pt idx="12">
                  <c:v>43550.729166666664</c:v>
                </c:pt>
                <c:pt idx="13">
                  <c:v>43550.732638888891</c:v>
                </c:pt>
                <c:pt idx="14">
                  <c:v>43550.736111111109</c:v>
                </c:pt>
                <c:pt idx="15">
                  <c:v>43550.739583333336</c:v>
                </c:pt>
                <c:pt idx="16">
                  <c:v>43550.743055555555</c:v>
                </c:pt>
                <c:pt idx="17">
                  <c:v>43550.746527777781</c:v>
                </c:pt>
                <c:pt idx="18">
                  <c:v>43550.75</c:v>
                </c:pt>
                <c:pt idx="19">
                  <c:v>43550.753472222219</c:v>
                </c:pt>
                <c:pt idx="20">
                  <c:v>43550.756944444445</c:v>
                </c:pt>
                <c:pt idx="21">
                  <c:v>43550.760416666664</c:v>
                </c:pt>
                <c:pt idx="22">
                  <c:v>43550.763888888891</c:v>
                </c:pt>
                <c:pt idx="23">
                  <c:v>43550.767361111109</c:v>
                </c:pt>
                <c:pt idx="24">
                  <c:v>43550.770833333336</c:v>
                </c:pt>
                <c:pt idx="25">
                  <c:v>43550.774305555555</c:v>
                </c:pt>
                <c:pt idx="26">
                  <c:v>43550.777777777781</c:v>
                </c:pt>
                <c:pt idx="27">
                  <c:v>43550.78125</c:v>
                </c:pt>
                <c:pt idx="28">
                  <c:v>43550.784722222219</c:v>
                </c:pt>
                <c:pt idx="29">
                  <c:v>43550.788194444445</c:v>
                </c:pt>
                <c:pt idx="30">
                  <c:v>43550.791666666664</c:v>
                </c:pt>
                <c:pt idx="31">
                  <c:v>43550.795138888891</c:v>
                </c:pt>
                <c:pt idx="32">
                  <c:v>43550.798611111109</c:v>
                </c:pt>
                <c:pt idx="33">
                  <c:v>43550.802083333336</c:v>
                </c:pt>
                <c:pt idx="34">
                  <c:v>43550.805555555555</c:v>
                </c:pt>
                <c:pt idx="35">
                  <c:v>43550.809027777781</c:v>
                </c:pt>
                <c:pt idx="36">
                  <c:v>43550.8125</c:v>
                </c:pt>
              </c:numCache>
            </c:numRef>
          </c:xVal>
          <c:yVal>
            <c:numRef>
              <c:f>Feuil1!$X$3:$X$39</c:f>
              <c:numCache>
                <c:formatCode>General</c:formatCode>
                <c:ptCount val="37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28</c:v>
                </c:pt>
                <c:pt idx="4">
                  <c:v>32</c:v>
                </c:pt>
                <c:pt idx="5">
                  <c:v>34</c:v>
                </c:pt>
                <c:pt idx="6">
                  <c:v>50</c:v>
                </c:pt>
                <c:pt idx="7">
                  <c:v>50</c:v>
                </c:pt>
                <c:pt idx="8">
                  <c:v>62</c:v>
                </c:pt>
                <c:pt idx="9">
                  <c:v>71</c:v>
                </c:pt>
                <c:pt idx="10">
                  <c:v>86</c:v>
                </c:pt>
                <c:pt idx="11">
                  <c:v>97</c:v>
                </c:pt>
                <c:pt idx="12">
                  <c:v>106</c:v>
                </c:pt>
                <c:pt idx="13">
                  <c:v>121</c:v>
                </c:pt>
                <c:pt idx="14">
                  <c:v>121</c:v>
                </c:pt>
                <c:pt idx="15">
                  <c:v>133</c:v>
                </c:pt>
                <c:pt idx="16">
                  <c:v>135</c:v>
                </c:pt>
                <c:pt idx="17">
                  <c:v>143</c:v>
                </c:pt>
                <c:pt idx="18">
                  <c:v>153</c:v>
                </c:pt>
                <c:pt idx="19">
                  <c:v>157</c:v>
                </c:pt>
                <c:pt idx="20">
                  <c:v>171</c:v>
                </c:pt>
                <c:pt idx="21">
                  <c:v>185</c:v>
                </c:pt>
                <c:pt idx="22">
                  <c:v>191</c:v>
                </c:pt>
                <c:pt idx="23">
                  <c:v>201</c:v>
                </c:pt>
                <c:pt idx="24">
                  <c:v>201</c:v>
                </c:pt>
                <c:pt idx="25">
                  <c:v>208</c:v>
                </c:pt>
                <c:pt idx="26">
                  <c:v>219</c:v>
                </c:pt>
                <c:pt idx="27">
                  <c:v>220</c:v>
                </c:pt>
                <c:pt idx="28">
                  <c:v>227</c:v>
                </c:pt>
                <c:pt idx="29">
                  <c:v>236</c:v>
                </c:pt>
                <c:pt idx="30">
                  <c:v>245</c:v>
                </c:pt>
                <c:pt idx="31">
                  <c:v>246</c:v>
                </c:pt>
                <c:pt idx="32">
                  <c:v>246</c:v>
                </c:pt>
                <c:pt idx="33">
                  <c:v>246</c:v>
                </c:pt>
                <c:pt idx="34">
                  <c:v>248</c:v>
                </c:pt>
                <c:pt idx="35">
                  <c:v>249</c:v>
                </c:pt>
                <c:pt idx="36">
                  <c:v>257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97-43BB-BAD0-E55726D9E754}"/>
            </c:ext>
          </c:extLst>
        </c:ser>
        <c:ser>
          <c:idx val="1"/>
          <c:order val="1"/>
          <c:tx>
            <c:strRef>
              <c:f>Feuil1!$Y$2</c:f>
              <c:strCache>
                <c:ptCount val="1"/>
                <c:pt idx="0">
                  <c:v>Magnétique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Feuil1!$B$3:$B$39</c:f>
              <c:numCache>
                <c:formatCode>h:mm</c:formatCode>
                <c:ptCount val="37"/>
                <c:pt idx="0">
                  <c:v>43550.6875</c:v>
                </c:pt>
                <c:pt idx="1">
                  <c:v>43550.690972222219</c:v>
                </c:pt>
                <c:pt idx="2">
                  <c:v>43550.694444444445</c:v>
                </c:pt>
                <c:pt idx="3">
                  <c:v>43550.697916666664</c:v>
                </c:pt>
                <c:pt idx="4">
                  <c:v>43550.701388888891</c:v>
                </c:pt>
                <c:pt idx="5">
                  <c:v>43550.704861111109</c:v>
                </c:pt>
                <c:pt idx="6">
                  <c:v>43550.708333333336</c:v>
                </c:pt>
                <c:pt idx="7">
                  <c:v>43550.711805555555</c:v>
                </c:pt>
                <c:pt idx="8">
                  <c:v>43550.715277777781</c:v>
                </c:pt>
                <c:pt idx="9">
                  <c:v>43550.71875</c:v>
                </c:pt>
                <c:pt idx="10">
                  <c:v>43550.722222222219</c:v>
                </c:pt>
                <c:pt idx="11">
                  <c:v>43550.725694444445</c:v>
                </c:pt>
                <c:pt idx="12">
                  <c:v>43550.729166666664</c:v>
                </c:pt>
                <c:pt idx="13">
                  <c:v>43550.732638888891</c:v>
                </c:pt>
                <c:pt idx="14">
                  <c:v>43550.736111111109</c:v>
                </c:pt>
                <c:pt idx="15">
                  <c:v>43550.739583333336</c:v>
                </c:pt>
                <c:pt idx="16">
                  <c:v>43550.743055555555</c:v>
                </c:pt>
                <c:pt idx="17">
                  <c:v>43550.746527777781</c:v>
                </c:pt>
                <c:pt idx="18">
                  <c:v>43550.75</c:v>
                </c:pt>
                <c:pt idx="19">
                  <c:v>43550.753472222219</c:v>
                </c:pt>
                <c:pt idx="20">
                  <c:v>43550.756944444445</c:v>
                </c:pt>
                <c:pt idx="21">
                  <c:v>43550.760416666664</c:v>
                </c:pt>
                <c:pt idx="22">
                  <c:v>43550.763888888891</c:v>
                </c:pt>
                <c:pt idx="23">
                  <c:v>43550.767361111109</c:v>
                </c:pt>
                <c:pt idx="24">
                  <c:v>43550.770833333336</c:v>
                </c:pt>
                <c:pt idx="25">
                  <c:v>43550.774305555555</c:v>
                </c:pt>
                <c:pt idx="26">
                  <c:v>43550.777777777781</c:v>
                </c:pt>
                <c:pt idx="27">
                  <c:v>43550.78125</c:v>
                </c:pt>
                <c:pt idx="28">
                  <c:v>43550.784722222219</c:v>
                </c:pt>
                <c:pt idx="29">
                  <c:v>43550.788194444445</c:v>
                </c:pt>
                <c:pt idx="30">
                  <c:v>43550.791666666664</c:v>
                </c:pt>
                <c:pt idx="31">
                  <c:v>43550.795138888891</c:v>
                </c:pt>
                <c:pt idx="32">
                  <c:v>43550.798611111109</c:v>
                </c:pt>
                <c:pt idx="33">
                  <c:v>43550.802083333336</c:v>
                </c:pt>
                <c:pt idx="34">
                  <c:v>43550.805555555555</c:v>
                </c:pt>
                <c:pt idx="35">
                  <c:v>43550.809027777781</c:v>
                </c:pt>
                <c:pt idx="36">
                  <c:v>43550.8125</c:v>
                </c:pt>
              </c:numCache>
            </c:numRef>
          </c:xVal>
          <c:yVal>
            <c:numRef>
              <c:f>Feuil1!$Y$3:$Y$39</c:f>
              <c:numCache>
                <c:formatCode>General</c:formatCode>
                <c:ptCount val="37"/>
                <c:pt idx="0">
                  <c:v>0</c:v>
                </c:pt>
                <c:pt idx="1">
                  <c:v>9</c:v>
                </c:pt>
                <c:pt idx="2">
                  <c:v>21</c:v>
                </c:pt>
                <c:pt idx="3">
                  <c:v>47</c:v>
                </c:pt>
                <c:pt idx="4">
                  <c:v>51</c:v>
                </c:pt>
                <c:pt idx="5">
                  <c:v>53</c:v>
                </c:pt>
                <c:pt idx="6">
                  <c:v>83</c:v>
                </c:pt>
                <c:pt idx="7">
                  <c:v>83</c:v>
                </c:pt>
                <c:pt idx="8">
                  <c:v>102</c:v>
                </c:pt>
                <c:pt idx="9">
                  <c:v>129</c:v>
                </c:pt>
                <c:pt idx="10">
                  <c:v>143</c:v>
                </c:pt>
                <c:pt idx="11">
                  <c:v>153</c:v>
                </c:pt>
                <c:pt idx="12">
                  <c:v>160</c:v>
                </c:pt>
                <c:pt idx="13">
                  <c:v>181</c:v>
                </c:pt>
                <c:pt idx="14">
                  <c:v>181</c:v>
                </c:pt>
                <c:pt idx="15">
                  <c:v>202</c:v>
                </c:pt>
                <c:pt idx="16">
                  <c:v>206</c:v>
                </c:pt>
                <c:pt idx="17">
                  <c:v>230</c:v>
                </c:pt>
                <c:pt idx="18">
                  <c:v>254</c:v>
                </c:pt>
                <c:pt idx="19">
                  <c:v>275</c:v>
                </c:pt>
                <c:pt idx="20">
                  <c:v>289</c:v>
                </c:pt>
                <c:pt idx="21">
                  <c:v>306</c:v>
                </c:pt>
                <c:pt idx="22">
                  <c:v>323</c:v>
                </c:pt>
                <c:pt idx="23">
                  <c:v>344</c:v>
                </c:pt>
                <c:pt idx="24">
                  <c:v>345</c:v>
                </c:pt>
                <c:pt idx="25">
                  <c:v>351</c:v>
                </c:pt>
                <c:pt idx="26">
                  <c:v>363</c:v>
                </c:pt>
                <c:pt idx="27">
                  <c:v>367</c:v>
                </c:pt>
                <c:pt idx="28">
                  <c:v>376</c:v>
                </c:pt>
                <c:pt idx="29">
                  <c:v>384</c:v>
                </c:pt>
                <c:pt idx="30">
                  <c:v>398</c:v>
                </c:pt>
                <c:pt idx="31">
                  <c:v>399</c:v>
                </c:pt>
                <c:pt idx="32">
                  <c:v>399</c:v>
                </c:pt>
                <c:pt idx="33">
                  <c:v>399</c:v>
                </c:pt>
                <c:pt idx="34">
                  <c:v>400</c:v>
                </c:pt>
                <c:pt idx="35">
                  <c:v>400</c:v>
                </c:pt>
                <c:pt idx="36">
                  <c:v>409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97-43BB-BAD0-E55726D9E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126640"/>
        <c:axId val="306981744"/>
      </c:scatterChart>
      <c:valAx>
        <c:axId val="398126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Temps (HH:MM)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81744"/>
        <c:crosses val="autoZero"/>
        <c:crossBetween val="midCat"/>
      </c:valAx>
      <c:valAx>
        <c:axId val="30698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Comptage</a:t>
                </a:r>
                <a:r>
                  <a:rPr lang="en-CA" baseline="0"/>
                  <a:t> cumulé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12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29113-7A70-4E0E-B036-871C49B835F1}" type="doc">
      <dgm:prSet loTypeId="urn:microsoft.com/office/officeart/2005/8/layout/hProcess6" loCatId="process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A6406C01-7E83-4650-8EF5-394419DCB348}">
      <dgm:prSet phldrT="[Text]"/>
      <dgm:spPr/>
      <dgm:t>
        <a:bodyPr rtlCol="0"/>
        <a:lstStyle/>
        <a:p>
          <a:pPr rtl="0"/>
          <a:r>
            <a:rPr lang="fr-FR" noProof="0" dirty="0"/>
            <a:t>Collecte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2586B3BB-DA8B-42DF-AC9A-77CE21607FD0}" type="parTrans" cxnId="{4D956F8D-5727-488A-93AF-F33602655A44}">
      <dgm:prSet/>
      <dgm:spPr/>
      <dgm:t>
        <a:bodyPr rtlCol="0"/>
        <a:lstStyle/>
        <a:p>
          <a:pPr rtl="0"/>
          <a:endParaRPr lang="en-US"/>
        </a:p>
      </dgm:t>
    </dgm:pt>
    <dgm:pt modelId="{7C5B61F0-A4F6-4FCA-B552-36151F31051E}" type="sibTrans" cxnId="{4D956F8D-5727-488A-93AF-F33602655A44}">
      <dgm:prSet/>
      <dgm:spPr/>
      <dgm:t>
        <a:bodyPr rtlCol="0"/>
        <a:lstStyle/>
        <a:p>
          <a:pPr rtl="0"/>
          <a:endParaRPr lang="en-US"/>
        </a:p>
      </dgm:t>
    </dgm:pt>
    <dgm:pt modelId="{E4E9F0D0-FF23-4B59-9B97-973BCBE5DC65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Ø"/>
          </a:pPr>
          <a:r>
            <a:rPr lang="fr-FR" sz="1200" noProof="0" dirty="0"/>
            <a:t>- Choix des jours</a:t>
          </a:r>
        </a:p>
        <a:p>
          <a:pPr rtl="0">
            <a:buFont typeface="Wingdings" panose="05000000000000000000" pitchFamily="2" charset="2"/>
            <a:buChar char="Ø"/>
          </a:pPr>
          <a:r>
            <a:rPr lang="fr-FR" sz="1200" noProof="0" dirty="0"/>
            <a:t>- Montage des caméras</a:t>
          </a:r>
        </a:p>
        <a:p>
          <a:pPr rtl="0">
            <a:buFont typeface="Wingdings" panose="05000000000000000000" pitchFamily="2" charset="2"/>
            <a:buChar char="Ø"/>
          </a:pPr>
          <a:r>
            <a:rPr lang="fr-FR" sz="1200" noProof="0" dirty="0"/>
            <a:t>- Retrait des caméras</a:t>
          </a:r>
        </a:p>
      </dgm:t>
      <dgm:extLst>
        <a:ext uri="{E40237B7-FDA0-4F09-8148-C483321AD2D9}">
          <dgm14:cNvPr xmlns:dgm14="http://schemas.microsoft.com/office/drawing/2010/diagram" id="0" name="" title="Step 1 - task description"/>
        </a:ext>
      </dgm:extLst>
    </dgm:pt>
    <dgm:pt modelId="{E9237435-F938-45D4-8BF4-6D5D4DFF850F}" type="parTrans" cxnId="{37A3A996-9723-4BDB-8959-9D9B7799BD9A}">
      <dgm:prSet/>
      <dgm:spPr/>
      <dgm:t>
        <a:bodyPr rtlCol="0"/>
        <a:lstStyle/>
        <a:p>
          <a:pPr rtl="0"/>
          <a:endParaRPr lang="en-US"/>
        </a:p>
      </dgm:t>
    </dgm:pt>
    <dgm:pt modelId="{D32B195A-7CAD-474B-B79C-BE4BB171E742}" type="sibTrans" cxnId="{37A3A996-9723-4BDB-8959-9D9B7799BD9A}">
      <dgm:prSet/>
      <dgm:spPr/>
      <dgm:t>
        <a:bodyPr rtlCol="0"/>
        <a:lstStyle/>
        <a:p>
          <a:pPr rtl="0"/>
          <a:endParaRPr lang="en-US"/>
        </a:p>
      </dgm:t>
    </dgm:pt>
    <dgm:pt modelId="{5D952622-A79E-41E4-BBC2-6212DEFFA91C}">
      <dgm:prSet phldrT="[Text]"/>
      <dgm:spPr/>
      <dgm:t>
        <a:bodyPr rtlCol="0"/>
        <a:lstStyle/>
        <a:p>
          <a:pPr rtl="0"/>
          <a:r>
            <a:rPr lang="fr-FR" noProof="0" dirty="0"/>
            <a:t>Traitement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10627A68-BE4B-4A4A-9EC9-4CFEF1E4DF39}" type="parTrans" cxnId="{A22BDB9A-90BB-4DA2-8850-00D4F1D3B898}">
      <dgm:prSet/>
      <dgm:spPr/>
      <dgm:t>
        <a:bodyPr rtlCol="0"/>
        <a:lstStyle/>
        <a:p>
          <a:pPr rtl="0"/>
          <a:endParaRPr lang="en-US"/>
        </a:p>
      </dgm:t>
    </dgm:pt>
    <dgm:pt modelId="{092BAEF3-D9F2-476B-9A0B-6F14CC814529}" type="sibTrans" cxnId="{A22BDB9A-90BB-4DA2-8850-00D4F1D3B898}">
      <dgm:prSet/>
      <dgm:spPr/>
      <dgm:t>
        <a:bodyPr rtlCol="0"/>
        <a:lstStyle/>
        <a:p>
          <a:pPr rtl="0"/>
          <a:endParaRPr lang="en-US"/>
        </a:p>
      </dgm:t>
    </dgm:pt>
    <dgm:pt modelId="{5248D9DA-6444-46F6-8D28-C8BB2253AAD1}">
      <dgm:prSet phldrT="[Text]" custT="1"/>
      <dgm:spPr/>
      <dgm:t>
        <a:bodyPr rtlCol="0"/>
        <a:lstStyle/>
        <a:p>
          <a:pPr rtl="0"/>
          <a:r>
            <a:rPr lang="fr-FR" sz="1200" noProof="0" dirty="0"/>
            <a:t>- Calibration des caméras</a:t>
          </a:r>
        </a:p>
        <a:p>
          <a:pPr rtl="0"/>
          <a:r>
            <a:rPr lang="fr-FR" sz="1200" noProof="0" dirty="0"/>
            <a:t>- Détection et suivi vidéo</a:t>
          </a:r>
        </a:p>
      </dgm:t>
      <dgm:extLst>
        <a:ext uri="{E40237B7-FDA0-4F09-8148-C483321AD2D9}">
          <dgm14:cNvPr xmlns:dgm14="http://schemas.microsoft.com/office/drawing/2010/diagram" id="0" name="" title="Step 2 - task description"/>
        </a:ext>
      </dgm:extLst>
    </dgm:pt>
    <dgm:pt modelId="{A8533F77-F094-4EDB-BCC7-35E0D6A46B71}" type="parTrans" cxnId="{35AF286C-A401-4C08-B8A3-F38B03322BD8}">
      <dgm:prSet/>
      <dgm:spPr/>
      <dgm:t>
        <a:bodyPr rtlCol="0"/>
        <a:lstStyle/>
        <a:p>
          <a:pPr rtl="0"/>
          <a:endParaRPr lang="en-US"/>
        </a:p>
      </dgm:t>
    </dgm:pt>
    <dgm:pt modelId="{011B552E-515A-4C41-B810-0D2552861422}" type="sibTrans" cxnId="{35AF286C-A401-4C08-B8A3-F38B03322BD8}">
      <dgm:prSet/>
      <dgm:spPr/>
      <dgm:t>
        <a:bodyPr rtlCol="0"/>
        <a:lstStyle/>
        <a:p>
          <a:pPr rtl="0"/>
          <a:endParaRPr lang="en-US"/>
        </a:p>
      </dgm:t>
    </dgm:pt>
    <dgm:pt modelId="{50706FFE-8A00-485D-9FF7-8D310692C602}">
      <dgm:prSet phldrT="[Text]"/>
      <dgm:spPr/>
      <dgm:t>
        <a:bodyPr rtlCol="0"/>
        <a:lstStyle/>
        <a:p>
          <a:pPr rtl="0"/>
          <a:r>
            <a:rPr lang="fr-FR" noProof="0" dirty="0"/>
            <a:t>Analyse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EF44BD91-19A4-424B-BA32-4A5492B6E40B}" type="parTrans" cxnId="{7599CECE-5293-4C57-A979-D096C99254C7}">
      <dgm:prSet/>
      <dgm:spPr/>
      <dgm:t>
        <a:bodyPr rtlCol="0"/>
        <a:lstStyle/>
        <a:p>
          <a:pPr rtl="0"/>
          <a:endParaRPr lang="en-US"/>
        </a:p>
      </dgm:t>
    </dgm:pt>
    <dgm:pt modelId="{CD03DFF4-D962-46D6-AFFA-2A87FD08403E}" type="sibTrans" cxnId="{7599CECE-5293-4C57-A979-D096C99254C7}">
      <dgm:prSet/>
      <dgm:spPr/>
      <dgm:t>
        <a:bodyPr rtlCol="0"/>
        <a:lstStyle/>
        <a:p>
          <a:pPr rtl="0"/>
          <a:endParaRPr lang="en-US"/>
        </a:p>
      </dgm:t>
    </dgm:pt>
    <dgm:pt modelId="{3A9B5D84-CB00-4BC9-ADB2-5CF832F36763}">
      <dgm:prSet phldrT="[Text]" custT="1"/>
      <dgm:spPr/>
      <dgm:t>
        <a:bodyPr rtlCol="0"/>
        <a:lstStyle/>
        <a:p>
          <a:pPr rtl="0"/>
          <a:r>
            <a:rPr lang="fr-FR" sz="1200" noProof="0" dirty="0"/>
            <a:t>- Comptage</a:t>
          </a:r>
        </a:p>
        <a:p>
          <a:pPr rtl="0"/>
          <a:r>
            <a:rPr lang="fr-FR" sz="1200" noProof="0" dirty="0"/>
            <a:t>- Comparaison des résultats</a:t>
          </a:r>
        </a:p>
      </dgm:t>
      <dgm:extLst>
        <a:ext uri="{E40237B7-FDA0-4F09-8148-C483321AD2D9}">
          <dgm14:cNvPr xmlns:dgm14="http://schemas.microsoft.com/office/drawing/2010/diagram" id="0" name="" title="Step 3 - task description"/>
        </a:ext>
      </dgm:extLst>
    </dgm:pt>
    <dgm:pt modelId="{BD57EC4A-052D-4824-8820-064BAC997A9B}" type="parTrans" cxnId="{11A0AF47-4BCA-470E-92BF-7B388FFB0DE8}">
      <dgm:prSet/>
      <dgm:spPr/>
      <dgm:t>
        <a:bodyPr rtlCol="0"/>
        <a:lstStyle/>
        <a:p>
          <a:pPr rtl="0"/>
          <a:endParaRPr lang="en-US"/>
        </a:p>
      </dgm:t>
    </dgm:pt>
    <dgm:pt modelId="{98E878CF-4A49-4E76-BD23-AE7C5290BAFD}" type="sibTrans" cxnId="{11A0AF47-4BCA-470E-92BF-7B388FFB0DE8}">
      <dgm:prSet/>
      <dgm:spPr/>
      <dgm:t>
        <a:bodyPr rtlCol="0"/>
        <a:lstStyle/>
        <a:p>
          <a:pPr rtl="0"/>
          <a:endParaRPr lang="en-US"/>
        </a:p>
      </dgm:t>
    </dgm:pt>
    <dgm:pt modelId="{8734DFB3-ADD8-4FD2-87D8-1981AA0ADD0B}" type="pres">
      <dgm:prSet presAssocID="{FBA29113-7A70-4E0E-B036-871C49B835F1}" presName="theList" presStyleCnt="0">
        <dgm:presLayoutVars>
          <dgm:dir/>
          <dgm:animLvl val="lvl"/>
          <dgm:resizeHandles val="exact"/>
        </dgm:presLayoutVars>
      </dgm:prSet>
      <dgm:spPr/>
    </dgm:pt>
    <dgm:pt modelId="{5C04AEFB-7132-4B28-A7D3-862245070A8D}" type="pres">
      <dgm:prSet presAssocID="{A6406C01-7E83-4650-8EF5-394419DCB348}" presName="compNode" presStyleCnt="0"/>
      <dgm:spPr/>
    </dgm:pt>
    <dgm:pt modelId="{358F74AC-FC7D-465B-BD12-B6CCC00F3D29}" type="pres">
      <dgm:prSet presAssocID="{A6406C01-7E83-4650-8EF5-394419DCB348}" presName="noGeometry" presStyleCnt="0"/>
      <dgm:spPr/>
    </dgm:pt>
    <dgm:pt modelId="{610B5FFC-C0C9-444C-9F7A-14D1B54F604D}" type="pres">
      <dgm:prSet presAssocID="{A6406C01-7E83-4650-8EF5-394419DCB348}" presName="childTextVisible" presStyleLbl="bgAccFollowNode1" presStyleIdx="0" presStyleCnt="3">
        <dgm:presLayoutVars>
          <dgm:bulletEnabled val="1"/>
        </dgm:presLayoutVars>
      </dgm:prSet>
      <dgm:spPr/>
    </dgm:pt>
    <dgm:pt modelId="{FB705FC1-639E-4064-8E9A-A79870DE5273}" type="pres">
      <dgm:prSet presAssocID="{A6406C01-7E83-4650-8EF5-394419DCB348}" presName="childTextHidden" presStyleLbl="bgAccFollowNode1" presStyleIdx="0" presStyleCnt="3"/>
      <dgm:spPr/>
    </dgm:pt>
    <dgm:pt modelId="{47DA5750-48DC-4E4F-815D-0B05DBC30DAB}" type="pres">
      <dgm:prSet presAssocID="{A6406C01-7E83-4650-8EF5-394419DCB34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319C676-A7DE-4777-9BB4-3B6D30ED3F5C}" type="pres">
      <dgm:prSet presAssocID="{A6406C01-7E83-4650-8EF5-394419DCB348}" presName="aSpace" presStyleCnt="0"/>
      <dgm:spPr/>
    </dgm:pt>
    <dgm:pt modelId="{CA708D38-D093-4C16-A955-CF2CAC7F0A99}" type="pres">
      <dgm:prSet presAssocID="{5D952622-A79E-41E4-BBC2-6212DEFFA91C}" presName="compNode" presStyleCnt="0"/>
      <dgm:spPr/>
    </dgm:pt>
    <dgm:pt modelId="{6F3066E9-E96F-489D-8A4B-6D55FBE389F2}" type="pres">
      <dgm:prSet presAssocID="{5D952622-A79E-41E4-BBC2-6212DEFFA91C}" presName="noGeometry" presStyleCnt="0"/>
      <dgm:spPr/>
    </dgm:pt>
    <dgm:pt modelId="{00D2DC2C-7CA2-4A4B-B66D-3DDCAB7DC8E9}" type="pres">
      <dgm:prSet presAssocID="{5D952622-A79E-41E4-BBC2-6212DEFFA91C}" presName="childTextVisible" presStyleLbl="bgAccFollowNode1" presStyleIdx="1" presStyleCnt="3">
        <dgm:presLayoutVars>
          <dgm:bulletEnabled val="1"/>
        </dgm:presLayoutVars>
      </dgm:prSet>
      <dgm:spPr/>
    </dgm:pt>
    <dgm:pt modelId="{072FB640-0A28-40E8-9C0C-86BAF45C6EF0}" type="pres">
      <dgm:prSet presAssocID="{5D952622-A79E-41E4-BBC2-6212DEFFA91C}" presName="childTextHidden" presStyleLbl="bgAccFollowNode1" presStyleIdx="1" presStyleCnt="3"/>
      <dgm:spPr/>
    </dgm:pt>
    <dgm:pt modelId="{EE8733A1-7662-4D0A-B39E-2218596CC81C}" type="pres">
      <dgm:prSet presAssocID="{5D952622-A79E-41E4-BBC2-6212DEFFA91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0D7C734-E391-436F-996C-E60442F50A17}" type="pres">
      <dgm:prSet presAssocID="{5D952622-A79E-41E4-BBC2-6212DEFFA91C}" presName="aSpace" presStyleCnt="0"/>
      <dgm:spPr/>
    </dgm:pt>
    <dgm:pt modelId="{E8F3A685-8F9F-4BAC-8C8B-A1DE5AA41F3A}" type="pres">
      <dgm:prSet presAssocID="{50706FFE-8A00-485D-9FF7-8D310692C602}" presName="compNode" presStyleCnt="0"/>
      <dgm:spPr/>
    </dgm:pt>
    <dgm:pt modelId="{84BFA617-6CAF-4DA9-A086-82BCA61093BE}" type="pres">
      <dgm:prSet presAssocID="{50706FFE-8A00-485D-9FF7-8D310692C602}" presName="noGeometry" presStyleCnt="0"/>
      <dgm:spPr/>
    </dgm:pt>
    <dgm:pt modelId="{4BF699B1-BE15-42D1-9784-AA33CF29870E}" type="pres">
      <dgm:prSet presAssocID="{50706FFE-8A00-485D-9FF7-8D310692C602}" presName="childTextVisible" presStyleLbl="bgAccFollowNode1" presStyleIdx="2" presStyleCnt="3">
        <dgm:presLayoutVars>
          <dgm:bulletEnabled val="1"/>
        </dgm:presLayoutVars>
      </dgm:prSet>
      <dgm:spPr/>
    </dgm:pt>
    <dgm:pt modelId="{F0925EF4-86E2-4748-BA70-94AAF55AB064}" type="pres">
      <dgm:prSet presAssocID="{50706FFE-8A00-485D-9FF7-8D310692C602}" presName="childTextHidden" presStyleLbl="bgAccFollowNode1" presStyleIdx="2" presStyleCnt="3"/>
      <dgm:spPr/>
    </dgm:pt>
    <dgm:pt modelId="{78E9A4E4-18A9-4B73-8007-A63A71C71937}" type="pres">
      <dgm:prSet presAssocID="{50706FFE-8A00-485D-9FF7-8D310692C602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99E34304-5770-4691-A3EE-6A7C8B9ACD53}" type="presOf" srcId="{E4E9F0D0-FF23-4B59-9B97-973BCBE5DC65}" destId="{610B5FFC-C0C9-444C-9F7A-14D1B54F604D}" srcOrd="0" destOrd="0" presId="urn:microsoft.com/office/officeart/2005/8/layout/hProcess6"/>
    <dgm:cxn modelId="{81ACEA16-295B-4802-A889-1DC375F525AB}" type="presOf" srcId="{A6406C01-7E83-4650-8EF5-394419DCB348}" destId="{47DA5750-48DC-4E4F-815D-0B05DBC30DAB}" srcOrd="0" destOrd="0" presId="urn:microsoft.com/office/officeart/2005/8/layout/hProcess6"/>
    <dgm:cxn modelId="{130B0544-2388-4104-A721-8D29E7C77420}" type="presOf" srcId="{5D952622-A79E-41E4-BBC2-6212DEFFA91C}" destId="{EE8733A1-7662-4D0A-B39E-2218596CC81C}" srcOrd="0" destOrd="0" presId="urn:microsoft.com/office/officeart/2005/8/layout/hProcess6"/>
    <dgm:cxn modelId="{31498E67-CEA0-4571-B7AB-26A2113144F6}" type="presOf" srcId="{FBA29113-7A70-4E0E-B036-871C49B835F1}" destId="{8734DFB3-ADD8-4FD2-87D8-1981AA0ADD0B}" srcOrd="0" destOrd="0" presId="urn:microsoft.com/office/officeart/2005/8/layout/hProcess6"/>
    <dgm:cxn modelId="{11A0AF47-4BCA-470E-92BF-7B388FFB0DE8}" srcId="{50706FFE-8A00-485D-9FF7-8D310692C602}" destId="{3A9B5D84-CB00-4BC9-ADB2-5CF832F36763}" srcOrd="0" destOrd="0" parTransId="{BD57EC4A-052D-4824-8820-064BAC997A9B}" sibTransId="{98E878CF-4A49-4E76-BD23-AE7C5290BAFD}"/>
    <dgm:cxn modelId="{019AA969-1A2B-48C0-B7C9-005E817BC2CB}" type="presOf" srcId="{E4E9F0D0-FF23-4B59-9B97-973BCBE5DC65}" destId="{FB705FC1-639E-4064-8E9A-A79870DE5273}" srcOrd="1" destOrd="0" presId="urn:microsoft.com/office/officeart/2005/8/layout/hProcess6"/>
    <dgm:cxn modelId="{35AF286C-A401-4C08-B8A3-F38B03322BD8}" srcId="{5D952622-A79E-41E4-BBC2-6212DEFFA91C}" destId="{5248D9DA-6444-46F6-8D28-C8BB2253AAD1}" srcOrd="0" destOrd="0" parTransId="{A8533F77-F094-4EDB-BCC7-35E0D6A46B71}" sibTransId="{011B552E-515A-4C41-B810-0D2552861422}"/>
    <dgm:cxn modelId="{F36BB86E-E9BB-4DBF-9DFE-F8050046ED1F}" type="presOf" srcId="{3A9B5D84-CB00-4BC9-ADB2-5CF832F36763}" destId="{4BF699B1-BE15-42D1-9784-AA33CF29870E}" srcOrd="0" destOrd="0" presId="urn:microsoft.com/office/officeart/2005/8/layout/hProcess6"/>
    <dgm:cxn modelId="{BA539253-48E3-447C-8770-C31D10399C4A}" type="presOf" srcId="{50706FFE-8A00-485D-9FF7-8D310692C602}" destId="{78E9A4E4-18A9-4B73-8007-A63A71C71937}" srcOrd="0" destOrd="0" presId="urn:microsoft.com/office/officeart/2005/8/layout/hProcess6"/>
    <dgm:cxn modelId="{D2E26D7D-A939-4166-987B-3E9E5A080266}" type="presOf" srcId="{3A9B5D84-CB00-4BC9-ADB2-5CF832F36763}" destId="{F0925EF4-86E2-4748-BA70-94AAF55AB064}" srcOrd="1" destOrd="0" presId="urn:microsoft.com/office/officeart/2005/8/layout/hProcess6"/>
    <dgm:cxn modelId="{4D956F8D-5727-488A-93AF-F33602655A44}" srcId="{FBA29113-7A70-4E0E-B036-871C49B835F1}" destId="{A6406C01-7E83-4650-8EF5-394419DCB348}" srcOrd="0" destOrd="0" parTransId="{2586B3BB-DA8B-42DF-AC9A-77CE21607FD0}" sibTransId="{7C5B61F0-A4F6-4FCA-B552-36151F31051E}"/>
    <dgm:cxn modelId="{37A3A996-9723-4BDB-8959-9D9B7799BD9A}" srcId="{A6406C01-7E83-4650-8EF5-394419DCB348}" destId="{E4E9F0D0-FF23-4B59-9B97-973BCBE5DC65}" srcOrd="0" destOrd="0" parTransId="{E9237435-F938-45D4-8BF4-6D5D4DFF850F}" sibTransId="{D32B195A-7CAD-474B-B79C-BE4BB171E742}"/>
    <dgm:cxn modelId="{E23D729A-C2FC-40CD-8A08-F5EBB66CF80B}" type="presOf" srcId="{5248D9DA-6444-46F6-8D28-C8BB2253AAD1}" destId="{072FB640-0A28-40E8-9C0C-86BAF45C6EF0}" srcOrd="1" destOrd="0" presId="urn:microsoft.com/office/officeart/2005/8/layout/hProcess6"/>
    <dgm:cxn modelId="{A22BDB9A-90BB-4DA2-8850-00D4F1D3B898}" srcId="{FBA29113-7A70-4E0E-B036-871C49B835F1}" destId="{5D952622-A79E-41E4-BBC2-6212DEFFA91C}" srcOrd="1" destOrd="0" parTransId="{10627A68-BE4B-4A4A-9EC9-4CFEF1E4DF39}" sibTransId="{092BAEF3-D9F2-476B-9A0B-6F14CC814529}"/>
    <dgm:cxn modelId="{AE4FA1B2-1FFD-4999-BFB4-0E2A9E4BEBBB}" type="presOf" srcId="{5248D9DA-6444-46F6-8D28-C8BB2253AAD1}" destId="{00D2DC2C-7CA2-4A4B-B66D-3DDCAB7DC8E9}" srcOrd="0" destOrd="0" presId="urn:microsoft.com/office/officeart/2005/8/layout/hProcess6"/>
    <dgm:cxn modelId="{7599CECE-5293-4C57-A979-D096C99254C7}" srcId="{FBA29113-7A70-4E0E-B036-871C49B835F1}" destId="{50706FFE-8A00-485D-9FF7-8D310692C602}" srcOrd="2" destOrd="0" parTransId="{EF44BD91-19A4-424B-BA32-4A5492B6E40B}" sibTransId="{CD03DFF4-D962-46D6-AFFA-2A87FD08403E}"/>
    <dgm:cxn modelId="{FF0D50D3-9477-4407-8F44-B60B9728DED7}" type="presParOf" srcId="{8734DFB3-ADD8-4FD2-87D8-1981AA0ADD0B}" destId="{5C04AEFB-7132-4B28-A7D3-862245070A8D}" srcOrd="0" destOrd="0" presId="urn:microsoft.com/office/officeart/2005/8/layout/hProcess6"/>
    <dgm:cxn modelId="{126CE751-65CF-4E60-902C-2D0B01478834}" type="presParOf" srcId="{5C04AEFB-7132-4B28-A7D3-862245070A8D}" destId="{358F74AC-FC7D-465B-BD12-B6CCC00F3D29}" srcOrd="0" destOrd="0" presId="urn:microsoft.com/office/officeart/2005/8/layout/hProcess6"/>
    <dgm:cxn modelId="{C6915109-771C-43AE-A4C7-A411D8E5978F}" type="presParOf" srcId="{5C04AEFB-7132-4B28-A7D3-862245070A8D}" destId="{610B5FFC-C0C9-444C-9F7A-14D1B54F604D}" srcOrd="1" destOrd="0" presId="urn:microsoft.com/office/officeart/2005/8/layout/hProcess6"/>
    <dgm:cxn modelId="{954FE73F-9595-47D0-9AB9-6EB7EDC39F8E}" type="presParOf" srcId="{5C04AEFB-7132-4B28-A7D3-862245070A8D}" destId="{FB705FC1-639E-4064-8E9A-A79870DE5273}" srcOrd="2" destOrd="0" presId="urn:microsoft.com/office/officeart/2005/8/layout/hProcess6"/>
    <dgm:cxn modelId="{362B7B1C-776A-481A-B10E-B2136C044DB5}" type="presParOf" srcId="{5C04AEFB-7132-4B28-A7D3-862245070A8D}" destId="{47DA5750-48DC-4E4F-815D-0B05DBC30DAB}" srcOrd="3" destOrd="0" presId="urn:microsoft.com/office/officeart/2005/8/layout/hProcess6"/>
    <dgm:cxn modelId="{AB361918-49A4-4458-A6B4-A38162139DB4}" type="presParOf" srcId="{8734DFB3-ADD8-4FD2-87D8-1981AA0ADD0B}" destId="{6319C676-A7DE-4777-9BB4-3B6D30ED3F5C}" srcOrd="1" destOrd="0" presId="urn:microsoft.com/office/officeart/2005/8/layout/hProcess6"/>
    <dgm:cxn modelId="{3E32ED31-FAFA-41FB-A502-0C9269827B55}" type="presParOf" srcId="{8734DFB3-ADD8-4FD2-87D8-1981AA0ADD0B}" destId="{CA708D38-D093-4C16-A955-CF2CAC7F0A99}" srcOrd="2" destOrd="0" presId="urn:microsoft.com/office/officeart/2005/8/layout/hProcess6"/>
    <dgm:cxn modelId="{38B5F8BF-C6A8-4D51-8681-B847070CD1C0}" type="presParOf" srcId="{CA708D38-D093-4C16-A955-CF2CAC7F0A99}" destId="{6F3066E9-E96F-489D-8A4B-6D55FBE389F2}" srcOrd="0" destOrd="0" presId="urn:microsoft.com/office/officeart/2005/8/layout/hProcess6"/>
    <dgm:cxn modelId="{B873A9F4-217E-473A-8D65-14527890AC34}" type="presParOf" srcId="{CA708D38-D093-4C16-A955-CF2CAC7F0A99}" destId="{00D2DC2C-7CA2-4A4B-B66D-3DDCAB7DC8E9}" srcOrd="1" destOrd="0" presId="urn:microsoft.com/office/officeart/2005/8/layout/hProcess6"/>
    <dgm:cxn modelId="{F573A08D-1388-4362-9D10-155655876363}" type="presParOf" srcId="{CA708D38-D093-4C16-A955-CF2CAC7F0A99}" destId="{072FB640-0A28-40E8-9C0C-86BAF45C6EF0}" srcOrd="2" destOrd="0" presId="urn:microsoft.com/office/officeart/2005/8/layout/hProcess6"/>
    <dgm:cxn modelId="{7ADF5CCF-F26A-45B5-9692-98B07AFD46A1}" type="presParOf" srcId="{CA708D38-D093-4C16-A955-CF2CAC7F0A99}" destId="{EE8733A1-7662-4D0A-B39E-2218596CC81C}" srcOrd="3" destOrd="0" presId="urn:microsoft.com/office/officeart/2005/8/layout/hProcess6"/>
    <dgm:cxn modelId="{985C18C8-95A3-4479-821C-610A2BAFFFF3}" type="presParOf" srcId="{8734DFB3-ADD8-4FD2-87D8-1981AA0ADD0B}" destId="{E0D7C734-E391-436F-996C-E60442F50A17}" srcOrd="3" destOrd="0" presId="urn:microsoft.com/office/officeart/2005/8/layout/hProcess6"/>
    <dgm:cxn modelId="{951CD7FA-A9B4-463F-BD0D-452C521FF523}" type="presParOf" srcId="{8734DFB3-ADD8-4FD2-87D8-1981AA0ADD0B}" destId="{E8F3A685-8F9F-4BAC-8C8B-A1DE5AA41F3A}" srcOrd="4" destOrd="0" presId="urn:microsoft.com/office/officeart/2005/8/layout/hProcess6"/>
    <dgm:cxn modelId="{E08D8862-B273-4AA6-9A90-754366CE4945}" type="presParOf" srcId="{E8F3A685-8F9F-4BAC-8C8B-A1DE5AA41F3A}" destId="{84BFA617-6CAF-4DA9-A086-82BCA61093BE}" srcOrd="0" destOrd="0" presId="urn:microsoft.com/office/officeart/2005/8/layout/hProcess6"/>
    <dgm:cxn modelId="{69392B4C-2A7B-41A4-A48C-35E312A6434A}" type="presParOf" srcId="{E8F3A685-8F9F-4BAC-8C8B-A1DE5AA41F3A}" destId="{4BF699B1-BE15-42D1-9784-AA33CF29870E}" srcOrd="1" destOrd="0" presId="urn:microsoft.com/office/officeart/2005/8/layout/hProcess6"/>
    <dgm:cxn modelId="{29F5DEAB-A9C8-47F8-A089-1585C323795A}" type="presParOf" srcId="{E8F3A685-8F9F-4BAC-8C8B-A1DE5AA41F3A}" destId="{F0925EF4-86E2-4748-BA70-94AAF55AB064}" srcOrd="2" destOrd="0" presId="urn:microsoft.com/office/officeart/2005/8/layout/hProcess6"/>
    <dgm:cxn modelId="{E9A57A1B-DDAF-4905-B46C-246DB5E9FB2A}" type="presParOf" srcId="{E8F3A685-8F9F-4BAC-8C8B-A1DE5AA41F3A}" destId="{78E9A4E4-18A9-4B73-8007-A63A71C7193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B5FFC-C0C9-444C-9F7A-14D1B54F604D}">
      <dsp:nvSpPr>
        <dsp:cNvPr id="0" name=""/>
        <dsp:cNvSpPr/>
      </dsp:nvSpPr>
      <dsp:spPr>
        <a:xfrm>
          <a:off x="545395" y="865833"/>
          <a:ext cx="2165180" cy="1892640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200" kern="1200" noProof="0" dirty="0"/>
            <a:t>- Choix des jours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200" kern="1200" noProof="0" dirty="0"/>
            <a:t>- Montage des caméras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1200" kern="1200" noProof="0" dirty="0"/>
            <a:t>- Retrait des caméras</a:t>
          </a:r>
        </a:p>
      </dsp:txBody>
      <dsp:txXfrm>
        <a:off x="1086690" y="1149729"/>
        <a:ext cx="1055525" cy="1324848"/>
      </dsp:txXfrm>
    </dsp:sp>
    <dsp:sp modelId="{47DA5750-48DC-4E4F-815D-0B05DBC30DAB}">
      <dsp:nvSpPr>
        <dsp:cNvPr id="0" name=""/>
        <dsp:cNvSpPr/>
      </dsp:nvSpPr>
      <dsp:spPr>
        <a:xfrm>
          <a:off x="4100" y="1270858"/>
          <a:ext cx="1082590" cy="1082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Collecte</a:t>
          </a:r>
        </a:p>
      </dsp:txBody>
      <dsp:txXfrm>
        <a:off x="162642" y="1429400"/>
        <a:ext cx="765506" cy="765506"/>
      </dsp:txXfrm>
    </dsp:sp>
    <dsp:sp modelId="{00D2DC2C-7CA2-4A4B-B66D-3DDCAB7DC8E9}">
      <dsp:nvSpPr>
        <dsp:cNvPr id="0" name=""/>
        <dsp:cNvSpPr/>
      </dsp:nvSpPr>
      <dsp:spPr>
        <a:xfrm>
          <a:off x="3387195" y="865833"/>
          <a:ext cx="2165180" cy="1892640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- Calibration des caméras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- Détection et suivi vidéo</a:t>
          </a:r>
        </a:p>
      </dsp:txBody>
      <dsp:txXfrm>
        <a:off x="3928490" y="1149729"/>
        <a:ext cx="1055525" cy="1324848"/>
      </dsp:txXfrm>
    </dsp:sp>
    <dsp:sp modelId="{EE8733A1-7662-4D0A-B39E-2218596CC81C}">
      <dsp:nvSpPr>
        <dsp:cNvPr id="0" name=""/>
        <dsp:cNvSpPr/>
      </dsp:nvSpPr>
      <dsp:spPr>
        <a:xfrm>
          <a:off x="2845900" y="1270858"/>
          <a:ext cx="1082590" cy="1082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Traitement</a:t>
          </a:r>
        </a:p>
      </dsp:txBody>
      <dsp:txXfrm>
        <a:off x="3004442" y="1429400"/>
        <a:ext cx="765506" cy="765506"/>
      </dsp:txXfrm>
    </dsp:sp>
    <dsp:sp modelId="{4BF699B1-BE15-42D1-9784-AA33CF29870E}">
      <dsp:nvSpPr>
        <dsp:cNvPr id="0" name=""/>
        <dsp:cNvSpPr/>
      </dsp:nvSpPr>
      <dsp:spPr>
        <a:xfrm>
          <a:off x="6228994" y="865833"/>
          <a:ext cx="2165180" cy="1892640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- Comptage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- Comparaison des résultats</a:t>
          </a:r>
        </a:p>
      </dsp:txBody>
      <dsp:txXfrm>
        <a:off x="6770289" y="1149729"/>
        <a:ext cx="1055525" cy="1324848"/>
      </dsp:txXfrm>
    </dsp:sp>
    <dsp:sp modelId="{78E9A4E4-18A9-4B73-8007-A63A71C71937}">
      <dsp:nvSpPr>
        <dsp:cNvPr id="0" name=""/>
        <dsp:cNvSpPr/>
      </dsp:nvSpPr>
      <dsp:spPr>
        <a:xfrm>
          <a:off x="5687699" y="1270858"/>
          <a:ext cx="1082590" cy="1082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Analyse</a:t>
          </a:r>
        </a:p>
      </dsp:txBody>
      <dsp:txXfrm>
        <a:off x="5846241" y="1429400"/>
        <a:ext cx="765506" cy="765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ED9B38-3B2C-499F-B1DF-08089C0C689D}" type="datetime1">
              <a:rPr lang="fr-FR" smtClean="0"/>
              <a:t>13/06/2019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5D9EE4-FD73-441F-9FE4-28084827734D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31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4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273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68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263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511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002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675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85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320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10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5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874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482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733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4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16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48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92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88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7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14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 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Connecteur droit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e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Connecteur droit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e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Connecteur droit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Connecteur droit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e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Connecteur droit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e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Connecteur droit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Connecteur droit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0384" y="1909346"/>
            <a:ext cx="7203233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0384" y="5432564"/>
            <a:ext cx="7203233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58" name="Connecteur droit 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A176B0-965F-4544-9616-EE8544EE860F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5A31EB-8F5C-49D8-8080-687668AB0A8C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FA4CD-DBE0-4CD8-AEA3-2D799EE913BB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 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Connecteur droit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e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necteur droit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e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necteur droit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necteur droit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necteur droit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e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necteur droit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necteur droit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58" name="Connecteur droit 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82A9C6-3B25-49D1-863F-791EDBD0D7D5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A54AC9-7D47-4695-A129-61BA9779EB6D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F5F17E-FFD4-4872-AC74-0DC9CC658C9B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e 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Connecteur droit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e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Connecteur droit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e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Connecteur droit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Connecteur droit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necteur droit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necteur droit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Connecteur droit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Connecteur droit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e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Connecteur droit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e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Connecteur droit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necteur droit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cteur droit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droit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Connecteur droit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 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Espace réservé du pied de page 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12" name="Espace réservé de la date 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CEC4A0-C81D-4419-8162-7B2ED7F46E28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214" name="Espace réservé du numéro de diapositive 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 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Connecteur droit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e 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Connecteur droit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e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e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Connecteur droit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e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 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60" name="Connecteur droit 59"/>
          <p:cNvCxnSpPr/>
          <p:nvPr userDrawn="1"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75B3617-D427-45E8-BE98-B12BF76A8059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8" name="Espace réservé du numéro de diapositive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 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Connecteur droit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necteur droit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e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necteur droit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necteur droit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 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necteur droit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e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necteur droit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necteur droit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cxnSp>
        <p:nvCxnSpPr>
          <p:cNvPr id="59" name="Connecteur droit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 hasCustomPrompt="1"/>
          </p:nvPr>
        </p:nvSpPr>
        <p:spPr>
          <a:xfrm>
            <a:off x="3309" y="-159"/>
            <a:ext cx="54864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 rtlCol="0"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e 95"/>
          <p:cNvGrpSpPr/>
          <p:nvPr userDrawn="1"/>
        </p:nvGrpSpPr>
        <p:grpSpPr bwMode="hidden">
          <a:xfrm>
            <a:off x="-1" y="-195943"/>
            <a:ext cx="9144002" cy="6858000"/>
            <a:chOff x="-1" y="0"/>
            <a:chExt cx="12192002" cy="6858000"/>
          </a:xfrm>
        </p:grpSpPr>
        <p:cxnSp>
          <p:nvCxnSpPr>
            <p:cNvPr id="97" name="Connecteur droit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e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Connecteur droit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e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Connecteur droit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cteur droit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cteur droit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cteur droit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Connecteur droit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e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Connecteur droit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e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Connecteur droit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Connecteur droit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cxnSp>
        <p:nvCxnSpPr>
          <p:cNvPr id="148" name="Connecteur droit 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43BA60B4-2820-4CAD-9F04-053483DCA915}" type="datetime1">
              <a:rPr lang="fr-FR" noProof="0" smtClean="0"/>
              <a:t>13/06/2019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408509" indent="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tlurb.com/topic/14622-chartwell-le-montcalm-10-etage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155/2017/514273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5522" y="2854725"/>
            <a:ext cx="7332956" cy="1924236"/>
          </a:xfrm>
        </p:spPr>
        <p:txBody>
          <a:bodyPr rtlCol="0">
            <a:noAutofit/>
          </a:bodyPr>
          <a:lstStyle/>
          <a:p>
            <a:r>
              <a:rPr lang="fr-FR" sz="3375" dirty="0"/>
              <a:t>Validation des technologies de comptage des véhicules à l’entrée d’un stationnement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0384" y="4931673"/>
            <a:ext cx="7205951" cy="606329"/>
          </a:xfrm>
        </p:spPr>
        <p:txBody>
          <a:bodyPr rtlCol="0">
            <a:noAutofit/>
          </a:bodyPr>
          <a:lstStyle/>
          <a:p>
            <a:pPr rtl="0"/>
            <a:r>
              <a:rPr lang="fr-FR" sz="1125" dirty="0"/>
              <a:t>Étienne Beauchamp</a:t>
            </a:r>
          </a:p>
          <a:p>
            <a:r>
              <a:rPr lang="fr-FR" sz="1125" dirty="0"/>
              <a:t>Candidat au </a:t>
            </a:r>
            <a:r>
              <a:rPr lang="fr-FR" sz="1125" dirty="0" err="1"/>
              <a:t>M.Sc.A</a:t>
            </a:r>
            <a:r>
              <a:rPr lang="fr-FR" sz="1125" dirty="0"/>
              <a:t>. en génie civil</a:t>
            </a:r>
          </a:p>
          <a:p>
            <a:r>
              <a:rPr lang="fr-FR" sz="1125" dirty="0"/>
              <a:t>Sous la supervision de Pr Nicolas Saunier</a:t>
            </a:r>
          </a:p>
          <a:p>
            <a:r>
              <a:rPr lang="fr-FR" sz="1125" dirty="0"/>
              <a:t>Avec la collaboration de </a:t>
            </a:r>
            <a:r>
              <a:rPr lang="fr-FR" sz="1125" dirty="0" err="1"/>
              <a:t>Hamzeh</a:t>
            </a:r>
            <a:r>
              <a:rPr lang="fr-FR" sz="1125" dirty="0"/>
              <a:t> </a:t>
            </a:r>
            <a:r>
              <a:rPr lang="fr-FR" sz="1125" dirty="0" err="1"/>
              <a:t>Alizadeh</a:t>
            </a:r>
            <a:r>
              <a:rPr lang="fr-FR" sz="1125" dirty="0"/>
              <a:t> et Mohsen </a:t>
            </a:r>
            <a:r>
              <a:rPr lang="fr-FR" sz="1125" dirty="0" err="1"/>
              <a:t>Nazem</a:t>
            </a:r>
            <a:r>
              <a:rPr lang="fr-FR" sz="1125" dirty="0"/>
              <a:t>, Exo</a:t>
            </a:r>
          </a:p>
          <a:p>
            <a:r>
              <a:rPr lang="fr-FR" sz="1125" dirty="0"/>
              <a:t>RFTM 11-13 juin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AEAF95-46AB-4D39-99D7-4A56719A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754" y="1828150"/>
            <a:ext cx="1739651" cy="5723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892F7F-548E-4FF8-8138-168969932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755" y="962204"/>
            <a:ext cx="1739650" cy="71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Périodes à analyser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>
              <a:buNone/>
            </a:pPr>
            <a:r>
              <a:rPr lang="fr-FR" dirty="0"/>
              <a:t>Les collectes étaient effectuées selon les critères suivants :</a:t>
            </a:r>
          </a:p>
          <a:p>
            <a:pPr rtl="0"/>
            <a:r>
              <a:rPr lang="fr-FR" dirty="0"/>
              <a:t>Périodes de collectes</a:t>
            </a:r>
          </a:p>
          <a:p>
            <a:pPr marL="0" indent="0">
              <a:buNone/>
            </a:pPr>
            <a:r>
              <a:rPr lang="fr-FR" dirty="0"/>
              <a:t>        - Heure de pointe du matin : 5h30 à 8h30</a:t>
            </a:r>
          </a:p>
          <a:p>
            <a:pPr marL="0" indent="0">
              <a:buNone/>
            </a:pPr>
            <a:r>
              <a:rPr lang="fr-FR" dirty="0"/>
              <a:t>        - Heure de pointe du soir : 16h30 à 19h30</a:t>
            </a:r>
          </a:p>
          <a:p>
            <a:r>
              <a:rPr lang="fr-FR" dirty="0"/>
              <a:t>Conditions météo</a:t>
            </a:r>
          </a:p>
          <a:p>
            <a:pPr marL="0" indent="0">
              <a:buNone/>
            </a:pPr>
            <a:r>
              <a:rPr lang="fr-FR" dirty="0"/>
              <a:t>        - Ensoleillé</a:t>
            </a:r>
          </a:p>
          <a:p>
            <a:pPr marL="0" indent="0">
              <a:buNone/>
            </a:pPr>
            <a:r>
              <a:rPr lang="fr-FR" dirty="0"/>
              <a:t>        - Couvert</a:t>
            </a:r>
          </a:p>
          <a:p>
            <a:pPr marL="0" indent="0">
              <a:buNone/>
            </a:pPr>
            <a:r>
              <a:rPr lang="fr-FR" dirty="0"/>
              <a:t>        - Pluvieux</a:t>
            </a:r>
          </a:p>
          <a:p>
            <a:pPr marL="0" indent="0">
              <a:buNone/>
            </a:pPr>
            <a:r>
              <a:rPr lang="fr-FR" dirty="0"/>
              <a:t>        - Neigeux</a:t>
            </a:r>
          </a:p>
        </p:txBody>
      </p:sp>
      <p:sp>
        <p:nvSpPr>
          <p:cNvPr id="6" name="Espace réservé du texte 5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326287C-52A0-4032-902A-D08A912D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95" y="2686259"/>
            <a:ext cx="1321611" cy="9912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82ECF91-45ED-4204-ACF9-03A81A03A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69" y="2686259"/>
            <a:ext cx="1762148" cy="991208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CCAF0D4-118E-4833-BAE0-23D1C244C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69" y="3712029"/>
            <a:ext cx="1762148" cy="991208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2E5145D-94E1-4E90-BAD6-D42A4AC6F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95" y="3712029"/>
            <a:ext cx="1321611" cy="9912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9675D7-A564-4F68-8F42-6E161BB5F98A}"/>
              </a:ext>
            </a:extLst>
          </p:cNvPr>
          <p:cNvSpPr txBox="1"/>
          <p:nvPr/>
        </p:nvSpPr>
        <p:spPr>
          <a:xfrm>
            <a:off x="3283809" y="4737800"/>
            <a:ext cx="14221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3</a:t>
            </a:r>
            <a:r>
              <a:rPr lang="fr-CA" sz="900" dirty="0"/>
              <a:t>. Images du site</a:t>
            </a:r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399886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Méthodologie</a:t>
            </a:r>
          </a:p>
        </p:txBody>
      </p:sp>
      <p:graphicFrame>
        <p:nvGraphicFramePr>
          <p:cNvPr id="4" name="Espace réservé du contenu 3" descr="Diagramme de processus en flèches représentant 3 étapes organisées de gauche à droite et contenant des descriptions de tâches pour chaque groupe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505959"/>
              </p:ext>
            </p:extLst>
          </p:nvPr>
        </p:nvGraphicFramePr>
        <p:xfrm>
          <a:off x="372862" y="1959746"/>
          <a:ext cx="8398276" cy="3624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1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Installations – Caméra standard</a:t>
            </a:r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843B5AC3-3E6B-4BE2-AB72-7DA9EE0DBDC4}"/>
              </a:ext>
            </a:extLst>
          </p:cNvPr>
          <p:cNvSpPr txBox="1">
            <a:spLocks/>
          </p:cNvSpPr>
          <p:nvPr/>
        </p:nvSpPr>
        <p:spPr>
          <a:xfrm>
            <a:off x="971550" y="2091929"/>
            <a:ext cx="4570671" cy="267414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Description du matériel :</a:t>
            </a:r>
          </a:p>
          <a:p>
            <a:r>
              <a:rPr lang="fr-FR" sz="1500" dirty="0"/>
              <a:t>Caméra GoPro HERO3+</a:t>
            </a:r>
          </a:p>
          <a:p>
            <a:r>
              <a:rPr lang="fr-FR" sz="1500" dirty="0"/>
              <a:t>Chargeur portatif de 10 000 mAh et carte </a:t>
            </a:r>
            <a:r>
              <a:rPr lang="fr-FR" sz="1500" dirty="0" err="1"/>
              <a:t>microSD</a:t>
            </a:r>
            <a:r>
              <a:rPr lang="fr-FR" sz="1500" dirty="0"/>
              <a:t> 128 GB</a:t>
            </a:r>
          </a:p>
          <a:p>
            <a:r>
              <a:rPr lang="fr-FR" sz="1500" dirty="0"/>
              <a:t>Autonomie d’environ 17 heures et demie</a:t>
            </a:r>
          </a:p>
          <a:p>
            <a:r>
              <a:rPr lang="fr-FR" sz="1500" dirty="0"/>
              <a:t>Perche télescopique</a:t>
            </a:r>
          </a:p>
          <a:p>
            <a:pPr marL="0" indent="0">
              <a:buNone/>
            </a:pPr>
            <a:r>
              <a:rPr lang="fr-FR" sz="1500" dirty="0"/>
              <a:t>Installation vers 16h et retrait le lendemain matin</a:t>
            </a:r>
          </a:p>
        </p:txBody>
      </p:sp>
      <p:pic>
        <p:nvPicPr>
          <p:cNvPr id="5" name="Image 4" descr="Une image contenant ciel, extérieur, rue, signe&#10;&#10;Description générée automatiquement">
            <a:extLst>
              <a:ext uri="{FF2B5EF4-FFF2-40B4-BE49-F238E27FC236}">
                <a16:creationId xmlns:a16="http://schemas.microsoft.com/office/drawing/2014/main" id="{9EAF57B7-8E61-4BF7-949E-168420133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32" y="2091929"/>
            <a:ext cx="2005608" cy="26741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8E65044-5FE1-4098-B3E9-ACAA7AA69344}"/>
              </a:ext>
            </a:extLst>
          </p:cNvPr>
          <p:cNvSpPr txBox="1"/>
          <p:nvPr/>
        </p:nvSpPr>
        <p:spPr>
          <a:xfrm>
            <a:off x="5515502" y="4766072"/>
            <a:ext cx="27366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4</a:t>
            </a:r>
            <a:r>
              <a:rPr lang="fr-CA" sz="900" dirty="0"/>
              <a:t>. Caméras installées au bout de la perche</a:t>
            </a:r>
            <a:endParaRPr lang="en-CA" sz="9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527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Installations – Caméra infrarouge</a:t>
            </a:r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BD8D2DB8-6933-4BA8-BE9A-332C082AAAEC}"/>
              </a:ext>
            </a:extLst>
          </p:cNvPr>
          <p:cNvSpPr txBox="1">
            <a:spLocks/>
          </p:cNvSpPr>
          <p:nvPr/>
        </p:nvSpPr>
        <p:spPr>
          <a:xfrm>
            <a:off x="971550" y="2091929"/>
            <a:ext cx="4570671" cy="267414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Description du matériel :</a:t>
            </a:r>
          </a:p>
          <a:p>
            <a:r>
              <a:rPr lang="fr-FR" sz="1500" dirty="0"/>
              <a:t>Caméra FLIR FC-690 S</a:t>
            </a:r>
          </a:p>
          <a:p>
            <a:r>
              <a:rPr lang="fr-FR" sz="1500" dirty="0"/>
              <a:t>Boîtier en plastique hermétique</a:t>
            </a:r>
          </a:p>
          <a:p>
            <a:r>
              <a:rPr lang="fr-FR" sz="1500" dirty="0"/>
              <a:t>Deux batteries 12 Ah et un chargeur portatif de </a:t>
            </a:r>
            <a:br>
              <a:rPr lang="fr-FR" sz="1500" dirty="0"/>
            </a:br>
            <a:r>
              <a:rPr lang="fr-FR" sz="1500" dirty="0"/>
              <a:t>20 000 mAh</a:t>
            </a:r>
          </a:p>
          <a:p>
            <a:r>
              <a:rPr lang="fr-FR" sz="1500" dirty="0"/>
              <a:t>Autonomie de plus de 24 heures</a:t>
            </a:r>
          </a:p>
          <a:p>
            <a:r>
              <a:rPr lang="it-IT" sz="1500" dirty="0"/>
              <a:t>Raspberry Pi 3 modèle B+</a:t>
            </a:r>
          </a:p>
          <a:p>
            <a:r>
              <a:rPr lang="it-IT" sz="1500" dirty="0"/>
              <a:t>Câble Ethernet</a:t>
            </a:r>
          </a:p>
          <a:p>
            <a:r>
              <a:rPr lang="fr-FR" sz="1500" dirty="0"/>
              <a:t>Perche télescopique</a:t>
            </a:r>
          </a:p>
        </p:txBody>
      </p:sp>
      <p:pic>
        <p:nvPicPr>
          <p:cNvPr id="7" name="Image 6" descr="Une image contenant extérieur, ciel, route, rue&#10;&#10;Description générée automatiquement">
            <a:extLst>
              <a:ext uri="{FF2B5EF4-FFF2-40B4-BE49-F238E27FC236}">
                <a16:creationId xmlns:a16="http://schemas.microsoft.com/office/drawing/2014/main" id="{67AE1D32-F564-4D5B-A85C-85C06199B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5" r="28425"/>
          <a:stretch/>
        </p:blipFill>
        <p:spPr>
          <a:xfrm>
            <a:off x="5854532" y="2091929"/>
            <a:ext cx="2005608" cy="26741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612234-3DAC-4DAB-8519-82A77087975D}"/>
              </a:ext>
            </a:extLst>
          </p:cNvPr>
          <p:cNvSpPr txBox="1"/>
          <p:nvPr/>
        </p:nvSpPr>
        <p:spPr>
          <a:xfrm>
            <a:off x="5400687" y="4766072"/>
            <a:ext cx="29674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5</a:t>
            </a:r>
            <a:r>
              <a:rPr lang="fr-CA" sz="900" dirty="0"/>
              <a:t>. Installation typique des perches télescopique</a:t>
            </a:r>
            <a:endParaRPr lang="en-CA" sz="9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572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Exemple de traitement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F0A9D97E-4335-48D8-B44B-C8E1F6B04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58" y="2624503"/>
            <a:ext cx="2219452" cy="111402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DCB24E9-8758-47E8-AE15-BF1C754C059A}"/>
              </a:ext>
            </a:extLst>
          </p:cNvPr>
          <p:cNvSpPr txBox="1">
            <a:spLocks/>
          </p:cNvSpPr>
          <p:nvPr/>
        </p:nvSpPr>
        <p:spPr>
          <a:xfrm>
            <a:off x="971550" y="2343151"/>
            <a:ext cx="7200900" cy="2857499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Correction de la distorsion et homographie</a:t>
            </a:r>
          </a:p>
          <a:p>
            <a:endParaRPr lang="fr-FR" sz="1500" dirty="0"/>
          </a:p>
          <a:p>
            <a:endParaRPr lang="fr-FR" sz="1500" dirty="0"/>
          </a:p>
          <a:p>
            <a:pPr marL="0" indent="0">
              <a:buNone/>
            </a:pPr>
            <a:endParaRPr lang="fr-FR" sz="1500" dirty="0"/>
          </a:p>
          <a:p>
            <a:r>
              <a:rPr lang="fr-FR" sz="1500" dirty="0"/>
              <a:t>Suivi et groupement</a:t>
            </a:r>
          </a:p>
          <a:p>
            <a:endParaRPr lang="fr-FR" sz="1500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C2666476-65F9-4DD7-884F-97D162E07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12" y="2628805"/>
            <a:ext cx="1972580" cy="110972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45808DC-2E06-4EE7-A648-DC1C5D5AC43E}"/>
              </a:ext>
            </a:extLst>
          </p:cNvPr>
          <p:cNvSpPr txBox="1"/>
          <p:nvPr/>
        </p:nvSpPr>
        <p:spPr>
          <a:xfrm>
            <a:off x="5803885" y="3077640"/>
            <a:ext cx="29114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i="1" dirty="0"/>
              <a:t>Figure 6</a:t>
            </a:r>
            <a:r>
              <a:rPr lang="fr-CA" sz="900" dirty="0"/>
              <a:t>. Image corrigée avec les paramètres intrinsèques, les coefficients de distorsion et des points de correspondance</a:t>
            </a:r>
            <a:endParaRPr lang="en-CA" sz="900" dirty="0">
              <a:highlight>
                <a:srgbClr val="FFFF00"/>
              </a:highlight>
            </a:endParaRPr>
          </a:p>
        </p:txBody>
      </p:sp>
      <p:pic>
        <p:nvPicPr>
          <p:cNvPr id="11" name="Image 10" descr="Une image contenant ciel, extérieur, terrain, assis&#10;&#10;Description générée automatiquement">
            <a:extLst>
              <a:ext uri="{FF2B5EF4-FFF2-40B4-BE49-F238E27FC236}">
                <a16:creationId xmlns:a16="http://schemas.microsoft.com/office/drawing/2014/main" id="{99DB23B8-2647-4BEF-B6E2-B0332AB32F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60" b="7687"/>
          <a:stretch/>
        </p:blipFill>
        <p:spPr>
          <a:xfrm>
            <a:off x="1475181" y="4372278"/>
            <a:ext cx="1989346" cy="1109724"/>
          </a:xfrm>
          <a:prstGeom prst="rect">
            <a:avLst/>
          </a:prstGeom>
        </p:spPr>
      </p:pic>
      <p:pic>
        <p:nvPicPr>
          <p:cNvPr id="13" name="Image 12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95534878-BFB3-4D76-B653-3F26D8D746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4" t="4912" r="1" b="5439"/>
          <a:stretch/>
        </p:blipFill>
        <p:spPr>
          <a:xfrm>
            <a:off x="3577327" y="4368172"/>
            <a:ext cx="1989346" cy="11138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215593D-7078-41FA-9463-D98E66CD79C7}"/>
              </a:ext>
            </a:extLst>
          </p:cNvPr>
          <p:cNvSpPr txBox="1"/>
          <p:nvPr/>
        </p:nvSpPr>
        <p:spPr>
          <a:xfrm>
            <a:off x="5629204" y="4619354"/>
            <a:ext cx="22493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7</a:t>
            </a:r>
            <a:r>
              <a:rPr lang="fr-CA" sz="900" dirty="0"/>
              <a:t>. Exemple du suivi d’un véhicule</a:t>
            </a:r>
            <a:endParaRPr lang="en-CA" sz="900" dirty="0">
              <a:highlight>
                <a:srgbClr val="FFFF00"/>
              </a:highlight>
            </a:endParaRPr>
          </a:p>
        </p:txBody>
      </p:sp>
      <p:pic>
        <p:nvPicPr>
          <p:cNvPr id="10" name="Picture 13" descr="A picture containing crossword puzzle, text, piece, indoor&#10;&#10;Description generated with very high confidence">
            <a:extLst>
              <a:ext uri="{FF2B5EF4-FFF2-40B4-BE49-F238E27FC236}">
                <a16:creationId xmlns:a16="http://schemas.microsoft.com/office/drawing/2014/main" id="{DFD87882-08E3-4926-BD87-A8D5C7CB9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05" y="1882556"/>
            <a:ext cx="460595" cy="460595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8D9DF82-D65A-44CB-8A46-3812ED81135C}"/>
              </a:ext>
            </a:extLst>
          </p:cNvPr>
          <p:cNvSpPr txBox="1"/>
          <p:nvPr/>
        </p:nvSpPr>
        <p:spPr>
          <a:xfrm>
            <a:off x="6812268" y="2388081"/>
            <a:ext cx="138886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/>
              <a:t>Projet d’outils de vision par ordinateur Traffic Intelligence</a:t>
            </a:r>
            <a:endParaRPr lang="en-CA" sz="750" dirty="0"/>
          </a:p>
        </p:txBody>
      </p:sp>
    </p:spTree>
    <p:extLst>
      <p:ext uri="{BB962C8B-B14F-4D97-AF65-F5344CB8AC3E}">
        <p14:creationId xmlns:p14="http://schemas.microsoft.com/office/powerpoint/2010/main" val="1083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Algorithme de détection de passage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24D017-D3EC-4BAE-8779-8B794CA0153A}"/>
              </a:ext>
            </a:extLst>
          </p:cNvPr>
          <p:cNvSpPr txBox="1"/>
          <p:nvPr/>
        </p:nvSpPr>
        <p:spPr>
          <a:xfrm>
            <a:off x="6924203" y="3325125"/>
            <a:ext cx="12234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8</a:t>
            </a:r>
            <a:r>
              <a:rPr lang="fr-CA" sz="900" dirty="0"/>
              <a:t>. Algorithme</a:t>
            </a:r>
            <a:endParaRPr lang="en-CA" sz="900" dirty="0">
              <a:highlight>
                <a:srgbClr val="FFFF00"/>
              </a:highlight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1DCDD4A-9171-4941-844F-135B66160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304" y="2008109"/>
            <a:ext cx="5555237" cy="3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Exemple de détection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ECB685-30B8-4C98-901F-13BA3419232B}"/>
              </a:ext>
            </a:extLst>
          </p:cNvPr>
          <p:cNvSpPr txBox="1"/>
          <p:nvPr/>
        </p:nvSpPr>
        <p:spPr>
          <a:xfrm>
            <a:off x="5368727" y="2835026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9</a:t>
            </a:r>
            <a:r>
              <a:rPr lang="fr-CA" sz="900" dirty="0"/>
              <a:t>. Exemple de ligne de comptage</a:t>
            </a:r>
            <a:endParaRPr lang="en-CA" sz="900" dirty="0">
              <a:highlight>
                <a:srgbClr val="FFFF00"/>
              </a:highlight>
            </a:endParaRPr>
          </a:p>
        </p:txBody>
      </p:sp>
      <p:pic>
        <p:nvPicPr>
          <p:cNvPr id="13" name="Image 1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08914EF-8128-49B2-9FE8-F01C30904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425" y="2091929"/>
            <a:ext cx="2258593" cy="1693945"/>
          </a:xfrm>
          <a:prstGeom prst="rect">
            <a:avLst/>
          </a:prstGeom>
        </p:spPr>
      </p:pic>
      <p:pic>
        <p:nvPicPr>
          <p:cNvPr id="16" name="Image 15" descr="Une image contenant ciel&#10;&#10;Description générée automatiquement">
            <a:extLst>
              <a:ext uri="{FF2B5EF4-FFF2-40B4-BE49-F238E27FC236}">
                <a16:creationId xmlns:a16="http://schemas.microsoft.com/office/drawing/2014/main" id="{026F7B75-509A-4C4E-9D22-6B9E4B965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22" y="2091928"/>
            <a:ext cx="2258594" cy="16939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AEBB866-9CC2-483C-98C0-6D4E65EC4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78" y="3785871"/>
            <a:ext cx="2258593" cy="169394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9B61502-DCCD-48C0-8036-571F7A08EBC1}"/>
              </a:ext>
            </a:extLst>
          </p:cNvPr>
          <p:cNvSpPr txBox="1"/>
          <p:nvPr/>
        </p:nvSpPr>
        <p:spPr>
          <a:xfrm>
            <a:off x="5368727" y="4528970"/>
            <a:ext cx="34355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10</a:t>
            </a:r>
            <a:r>
              <a:rPr lang="fr-CA" sz="900" dirty="0"/>
              <a:t>. Intersection avec la trajectoire de plusieurs véhicules</a:t>
            </a:r>
            <a:endParaRPr lang="en-CA" sz="900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FE1EEB-CD45-48DC-A233-3D83BF645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426" y="3785871"/>
            <a:ext cx="2258594" cy="16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Comparaison entre les données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A2B9EA-7CC3-45E5-AAD1-7EECD8CDE653}"/>
              </a:ext>
            </a:extLst>
          </p:cNvPr>
          <p:cNvSpPr txBox="1"/>
          <p:nvPr/>
        </p:nvSpPr>
        <p:spPr>
          <a:xfrm>
            <a:off x="1047749" y="2752832"/>
            <a:ext cx="33073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Graphique 1</a:t>
            </a:r>
            <a:r>
              <a:rPr lang="fr-CA" sz="900" dirty="0"/>
              <a:t>. </a:t>
            </a:r>
            <a:r>
              <a:rPr lang="fr-FR" sz="900" dirty="0"/>
              <a:t>Comparaison du comptage (véhicules entrants)</a:t>
            </a:r>
            <a:endParaRPr lang="en-CA" sz="900" dirty="0">
              <a:highlight>
                <a:srgbClr val="FFFF00"/>
              </a:highlight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937C62E7-05D4-4158-88F6-1D946895B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49" y="2220991"/>
            <a:ext cx="5340645" cy="481013"/>
          </a:xfrm>
        </p:spPr>
        <p:txBody>
          <a:bodyPr rtlCol="0"/>
          <a:lstStyle/>
          <a:p>
            <a:r>
              <a:rPr lang="fr-CA" dirty="0"/>
              <a:t>Graphique comparatif des deux méthodes de comptages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DF9EA0-18DD-4743-8231-697EA9516ADF}"/>
              </a:ext>
            </a:extLst>
          </p:cNvPr>
          <p:cNvSpPr txBox="1"/>
          <p:nvPr/>
        </p:nvSpPr>
        <p:spPr>
          <a:xfrm>
            <a:off x="5169968" y="2753069"/>
            <a:ext cx="3300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Graphique 2</a:t>
            </a:r>
            <a:r>
              <a:rPr lang="fr-CA" sz="900" dirty="0"/>
              <a:t>. </a:t>
            </a:r>
            <a:r>
              <a:rPr lang="fr-FR" sz="900" dirty="0"/>
              <a:t>Comparaison du comptage (véhicules sortants)</a:t>
            </a:r>
            <a:endParaRPr lang="en-CA" sz="900" dirty="0">
              <a:highlight>
                <a:srgbClr val="FFFF00"/>
              </a:highlight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2124026-9A55-4001-BAF3-7FAA32A1C6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672885"/>
              </p:ext>
            </p:extLst>
          </p:nvPr>
        </p:nvGraphicFramePr>
        <p:xfrm>
          <a:off x="552651" y="3011407"/>
          <a:ext cx="3909911" cy="228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FE1234F0-F1B3-4661-ABDB-A8CF5D73CA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923352"/>
              </p:ext>
            </p:extLst>
          </p:nvPr>
        </p:nvGraphicFramePr>
        <p:xfrm>
          <a:off x="4788937" y="2983664"/>
          <a:ext cx="3909911" cy="228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19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Comparaison entre les données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71550" y="2220991"/>
            <a:ext cx="4847764" cy="481013"/>
          </a:xfrm>
        </p:spPr>
        <p:txBody>
          <a:bodyPr rtlCol="0"/>
          <a:lstStyle/>
          <a:p>
            <a:r>
              <a:rPr lang="fr-CA" dirty="0"/>
              <a:t>Graphique cumulatif des données agrégées</a:t>
            </a:r>
            <a:endParaRPr lang="fr-FR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EDBD9332-6766-4A1D-8449-2BA4EA015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646855"/>
              </p:ext>
            </p:extLst>
          </p:nvPr>
        </p:nvGraphicFramePr>
        <p:xfrm>
          <a:off x="380156" y="2928187"/>
          <a:ext cx="4024928" cy="2356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827238AD-666C-4DC6-84E2-B17EEF9C0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281072"/>
              </p:ext>
            </p:extLst>
          </p:nvPr>
        </p:nvGraphicFramePr>
        <p:xfrm>
          <a:off x="4738918" y="2916792"/>
          <a:ext cx="4026713" cy="236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43D23326-7FA9-457D-8792-4B0C9D75B8E1}"/>
              </a:ext>
            </a:extLst>
          </p:cNvPr>
          <p:cNvSpPr txBox="1"/>
          <p:nvPr/>
        </p:nvSpPr>
        <p:spPr>
          <a:xfrm>
            <a:off x="944989" y="2727192"/>
            <a:ext cx="29546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Graphique 3</a:t>
            </a:r>
            <a:r>
              <a:rPr lang="fr-CA" sz="900" dirty="0"/>
              <a:t>. </a:t>
            </a:r>
            <a:r>
              <a:rPr lang="fr-FR" sz="900" dirty="0"/>
              <a:t>Cumul de comptage (véhicules entrants)</a:t>
            </a:r>
            <a:endParaRPr lang="en-CA" sz="900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BF43EA-AC86-4BCE-B84C-609C51F88091}"/>
              </a:ext>
            </a:extLst>
          </p:cNvPr>
          <p:cNvSpPr txBox="1"/>
          <p:nvPr/>
        </p:nvSpPr>
        <p:spPr>
          <a:xfrm>
            <a:off x="5082649" y="2702004"/>
            <a:ext cx="29482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Graphique 4</a:t>
            </a:r>
            <a:r>
              <a:rPr lang="fr-CA" sz="900" dirty="0"/>
              <a:t>. </a:t>
            </a:r>
            <a:r>
              <a:rPr lang="fr-FR" sz="900" dirty="0"/>
              <a:t>Cumul de comptage (véhicules sortants)</a:t>
            </a:r>
            <a:endParaRPr lang="en-CA" sz="9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56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Plan de la présentation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/>
              <a:t>Introduction</a:t>
            </a:r>
          </a:p>
          <a:p>
            <a:pPr rtl="0"/>
            <a:r>
              <a:rPr lang="fr-FR" dirty="0"/>
              <a:t>Méthodologie</a:t>
            </a:r>
          </a:p>
          <a:p>
            <a:pPr rtl="0"/>
            <a:r>
              <a:rPr lang="fr-FR" dirty="0"/>
              <a:t>Résultats</a:t>
            </a:r>
          </a:p>
          <a:p>
            <a:pPr rtl="0"/>
            <a:r>
              <a:rPr lang="fr-FR" dirty="0"/>
              <a:t>Limites et perspectives</a:t>
            </a:r>
          </a:p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Limites et perspectives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8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Obstacles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F0E7738-0DD9-4FBB-B6CE-05843C4A10A3}"/>
              </a:ext>
            </a:extLst>
          </p:cNvPr>
          <p:cNvSpPr txBox="1">
            <a:spLocks/>
          </p:cNvSpPr>
          <p:nvPr/>
        </p:nvSpPr>
        <p:spPr>
          <a:xfrm>
            <a:off x="971550" y="2091928"/>
            <a:ext cx="7200900" cy="3218681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Collecte à la merci de la météo</a:t>
            </a:r>
          </a:p>
          <a:p>
            <a:r>
              <a:rPr lang="fr-FR" sz="1500" dirty="0"/>
              <a:t>Difficulté pour collecter des données vidéo avec la ville de Candiac</a:t>
            </a:r>
          </a:p>
          <a:p>
            <a:r>
              <a:rPr lang="fr-FR" sz="1500" dirty="0"/>
              <a:t>Problème de détection des véhicules en file d’attente</a:t>
            </a:r>
          </a:p>
        </p:txBody>
      </p:sp>
    </p:spTree>
    <p:extLst>
      <p:ext uri="{BB962C8B-B14F-4D97-AF65-F5344CB8AC3E}">
        <p14:creationId xmlns:p14="http://schemas.microsoft.com/office/powerpoint/2010/main" val="17216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Développements futurs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8CB74-7B1B-4FC4-8C08-FBB07E57CEE0}"/>
              </a:ext>
            </a:extLst>
          </p:cNvPr>
          <p:cNvSpPr txBox="1">
            <a:spLocks/>
          </p:cNvSpPr>
          <p:nvPr/>
        </p:nvSpPr>
        <p:spPr>
          <a:xfrm>
            <a:off x="971550" y="2091929"/>
            <a:ext cx="7200899" cy="3262086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Caméras placées de façon permanente</a:t>
            </a:r>
          </a:p>
          <a:p>
            <a:r>
              <a:rPr lang="fr-FR" sz="1500" dirty="0"/>
              <a:t>Module RTC</a:t>
            </a:r>
          </a:p>
          <a:p>
            <a:r>
              <a:rPr lang="fr-FR" sz="1500" dirty="0"/>
              <a:t>Ajustement des paramètres de suivi</a:t>
            </a:r>
          </a:p>
          <a:p>
            <a:r>
              <a:rPr lang="fr-FR" sz="1500" dirty="0"/>
              <a:t>Calibration de la caméra thermique</a:t>
            </a:r>
          </a:p>
          <a:p>
            <a:r>
              <a:rPr lang="fr-FR" sz="1500" dirty="0"/>
              <a:t>Comptage manuel (réalité de terrain)</a:t>
            </a:r>
          </a:p>
          <a:p>
            <a:endParaRPr lang="fr-FR" sz="15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63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Période de questions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9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Références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C154D8-FAB1-4AE3-B7C9-A52EF800AE2B}"/>
              </a:ext>
            </a:extLst>
          </p:cNvPr>
          <p:cNvSpPr txBox="1"/>
          <p:nvPr/>
        </p:nvSpPr>
        <p:spPr>
          <a:xfrm>
            <a:off x="971550" y="2157081"/>
            <a:ext cx="71065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[1] </a:t>
            </a:r>
            <a:r>
              <a:rPr lang="en-CA" sz="1350" dirty="0" err="1"/>
              <a:t>Mtlurb</a:t>
            </a:r>
            <a:r>
              <a:rPr lang="en-CA" sz="1350" dirty="0"/>
              <a:t>. (2016) Chartwell Le Montcalm. [</a:t>
            </a:r>
            <a:r>
              <a:rPr lang="en-CA" sz="1350" dirty="0" err="1"/>
              <a:t>En</a:t>
            </a:r>
            <a:r>
              <a:rPr lang="en-CA" sz="1350" dirty="0"/>
              <a:t> </a:t>
            </a:r>
            <a:r>
              <a:rPr lang="en-CA" sz="1350" dirty="0" err="1"/>
              <a:t>ligne</a:t>
            </a:r>
            <a:r>
              <a:rPr lang="en-CA" sz="1350" dirty="0"/>
              <a:t>]. Disponible : </a:t>
            </a:r>
            <a:r>
              <a:rPr lang="en-CA" sz="1350" dirty="0">
                <a:hlinkClick r:id="rId3"/>
              </a:rPr>
              <a:t>https://mtlurb.com/topic/14622-chartwell-le-montcalm-10-etages/</a:t>
            </a:r>
            <a:endParaRPr lang="en-CA" sz="1350" dirty="0"/>
          </a:p>
          <a:p>
            <a:r>
              <a:rPr lang="en-CA" sz="1350" dirty="0"/>
              <a:t>[2] Fu, T., </a:t>
            </a:r>
            <a:r>
              <a:rPr lang="en-CA" sz="1350" dirty="0" err="1"/>
              <a:t>Stipancic</a:t>
            </a:r>
            <a:r>
              <a:rPr lang="en-CA" sz="1350" dirty="0"/>
              <a:t>, J., </a:t>
            </a:r>
            <a:r>
              <a:rPr lang="en-CA" sz="1350" dirty="0" err="1"/>
              <a:t>Zangenehpour</a:t>
            </a:r>
            <a:r>
              <a:rPr lang="en-CA" sz="1350" dirty="0"/>
              <a:t>, S., Miranda-Moreno, L., &amp;  Saunier, N. (2016). Automatic  traffic  data collection  under  varying  lighting  and  temperature  conditions  in multimodal  environments: Thermal versus visible spectrum video-based systems. Journal of advanced transportation, 2017. </a:t>
            </a:r>
            <a:r>
              <a:rPr lang="en-CA" sz="1350" u="sng" dirty="0">
                <a:hlinkClick r:id="rId4"/>
              </a:rPr>
              <a:t>https://doi.org/10.1155/2017/5142732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713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Introduction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2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Contexte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07398" y="710214"/>
            <a:ext cx="4663440" cy="5576286"/>
          </a:xfrm>
        </p:spPr>
        <p:txBody>
          <a:bodyPr rtlCol="0">
            <a:normAutofit/>
          </a:bodyPr>
          <a:lstStyle/>
          <a:p>
            <a:pPr rtl="0"/>
            <a:r>
              <a:rPr lang="fr-FR" sz="1200" dirty="0"/>
              <a:t>Stationnement incitatif situé à Candiac</a:t>
            </a:r>
          </a:p>
          <a:p>
            <a:pPr rtl="0"/>
            <a:endParaRPr lang="fr-FR" sz="1200" dirty="0"/>
          </a:p>
          <a:p>
            <a:pPr rtl="0"/>
            <a:endParaRPr lang="fr-FR" sz="1200" dirty="0"/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endParaRPr lang="fr-FR" sz="1200" dirty="0"/>
          </a:p>
          <a:p>
            <a:pPr rtl="0"/>
            <a:r>
              <a:rPr lang="fr-FR" sz="1200" dirty="0"/>
              <a:t>Capteurs magnétiques installés à l’entrée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endParaRPr lang="fr-FR" sz="1200" dirty="0"/>
          </a:p>
          <a:p>
            <a:pPr rtl="0"/>
            <a:r>
              <a:rPr lang="fr-FR" sz="1200" dirty="0"/>
              <a:t>Étude des technologies de comptage, dans l’intérêt de mieux comprendre l’utilisation et les besoins des stationnements</a:t>
            </a:r>
          </a:p>
          <a:p>
            <a:pPr marL="0" indent="0">
              <a:buNone/>
            </a:pPr>
            <a:endParaRPr lang="fr-FR" sz="1200" dirty="0"/>
          </a:p>
        </p:txBody>
      </p:sp>
      <p:sp>
        <p:nvSpPr>
          <p:cNvPr id="6" name="Espace réservé du texte 5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pic>
        <p:nvPicPr>
          <p:cNvPr id="4" name="Image 3" descr="Une image contenant extérieur, route, ciel, arbre&#10;&#10;Description générée automatiquement">
            <a:extLst>
              <a:ext uri="{FF2B5EF4-FFF2-40B4-BE49-F238E27FC236}">
                <a16:creationId xmlns:a16="http://schemas.microsoft.com/office/drawing/2014/main" id="{F6849EF3-1020-4AB8-8F03-800C224F1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2" b="10732"/>
          <a:stretch/>
        </p:blipFill>
        <p:spPr>
          <a:xfrm>
            <a:off x="692370" y="1043858"/>
            <a:ext cx="2477565" cy="12485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9BA922-5562-41C0-A8C0-873E70F05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27" y="2701606"/>
            <a:ext cx="2178250" cy="16336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74234C9-2F2B-48E9-9866-212E7D4045BC}"/>
              </a:ext>
            </a:extLst>
          </p:cNvPr>
          <p:cNvSpPr txBox="1"/>
          <p:nvPr/>
        </p:nvSpPr>
        <p:spPr>
          <a:xfrm>
            <a:off x="3225913" y="1461096"/>
            <a:ext cx="20505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1</a:t>
            </a:r>
            <a:r>
              <a:rPr lang="fr-CA" sz="900" dirty="0"/>
              <a:t>. Photo du stationnement [1]</a:t>
            </a:r>
            <a:endParaRPr lang="en-CA" sz="9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522BDC8-8778-4435-BFC6-3E7B626801A4}"/>
              </a:ext>
            </a:extLst>
          </p:cNvPr>
          <p:cNvSpPr txBox="1"/>
          <p:nvPr/>
        </p:nvSpPr>
        <p:spPr>
          <a:xfrm>
            <a:off x="2975844" y="324214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i="1" dirty="0"/>
              <a:t>Figure 2</a:t>
            </a:r>
            <a:r>
              <a:rPr lang="fr-CA" sz="900" dirty="0"/>
              <a:t>. Image thermique de l’entrée du </a:t>
            </a:r>
            <a:br>
              <a:rPr lang="fr-CA" sz="900" dirty="0"/>
            </a:br>
            <a:r>
              <a:rPr lang="fr-CA" sz="900" dirty="0"/>
              <a:t>stationnement</a:t>
            </a:r>
            <a:endParaRPr lang="en-CA" sz="9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50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Objectifs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07398" y="1189608"/>
            <a:ext cx="4663440" cy="5096892"/>
          </a:xfrm>
        </p:spPr>
        <p:txBody>
          <a:bodyPr rtlCol="0"/>
          <a:lstStyle/>
          <a:p>
            <a:pPr marL="0" indent="0">
              <a:buNone/>
            </a:pP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Valider les données de comptage magnétique</a:t>
            </a:r>
          </a:p>
          <a:p>
            <a:pPr marL="205740" lvl="1" indent="0">
              <a:buNone/>
            </a:pP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Comparer les différentes méthodes de collecte de données, leurs avantages et inconvénients</a:t>
            </a:r>
          </a:p>
          <a:p>
            <a:pPr marL="205740" lvl="1" indent="0">
              <a:buNone/>
            </a:pP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Étude selon les conditions météorologiques</a:t>
            </a:r>
          </a:p>
        </p:txBody>
      </p:sp>
      <p:sp>
        <p:nvSpPr>
          <p:cNvPr id="6" name="Espace réservé du texte 5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3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Comparaison des technologies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6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Avantages et inconvénients des technologies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46F2AE-70BB-4787-A329-A7171F0C91D7}"/>
              </a:ext>
            </a:extLst>
          </p:cNvPr>
          <p:cNvSpPr txBox="1"/>
          <p:nvPr/>
        </p:nvSpPr>
        <p:spPr>
          <a:xfrm>
            <a:off x="888924" y="2201585"/>
            <a:ext cx="74247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500" i="1" dirty="0"/>
              <a:t>Tableau 1</a:t>
            </a:r>
            <a:r>
              <a:rPr lang="fr-CA" sz="1500" dirty="0"/>
              <a:t>. Tableau comparatif des méthodes de comptage (</a:t>
            </a:r>
            <a:r>
              <a:rPr lang="fr-FR" sz="1350" dirty="0"/>
              <a:t>N. Saunier, CIV6705, 2019</a:t>
            </a:r>
            <a:r>
              <a:rPr lang="fr-CA" sz="1500" dirty="0"/>
              <a:t>)</a:t>
            </a:r>
            <a:endParaRPr lang="en-CA" sz="1500" dirty="0">
              <a:highlight>
                <a:srgbClr val="FFFF00"/>
              </a:highlight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4C05C4-F283-4E2C-82CF-811437EF9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296033"/>
              </p:ext>
            </p:extLst>
          </p:nvPr>
        </p:nvGraphicFramePr>
        <p:xfrm>
          <a:off x="292394" y="2611323"/>
          <a:ext cx="8559210" cy="256974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11842">
                  <a:extLst>
                    <a:ext uri="{9D8B030D-6E8A-4147-A177-3AD203B41FA5}">
                      <a16:colId xmlns:a16="http://schemas.microsoft.com/office/drawing/2014/main" val="4192464387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3968141216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1710163209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3684180160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3554347579"/>
                    </a:ext>
                  </a:extLst>
                </a:gridCol>
              </a:tblGrid>
              <a:tr h="375097">
                <a:tc>
                  <a:txBody>
                    <a:bodyPr/>
                    <a:lstStyle/>
                    <a:p>
                      <a:r>
                        <a:rPr lang="fr-CA" sz="1400" dirty="0"/>
                        <a:t>Caractéristiques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Manuel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Magnétique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Vidéo (visible)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Vidéo (thermique)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extLst>
                  <a:ext uri="{0D108BD9-81ED-4DB2-BD59-A6C34878D82A}">
                    <a16:rowId xmlns:a16="http://schemas.microsoft.com/office/drawing/2014/main" val="481901805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fr-CA" sz="1400" dirty="0"/>
                        <a:t>Couverture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Ponctuel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Ponctuel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Spatial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Spatial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extLst>
                  <a:ext uri="{0D108BD9-81ED-4DB2-BD59-A6C34878D82A}">
                    <a16:rowId xmlns:a16="http://schemas.microsoft.com/office/drawing/2014/main" val="2859546883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fr-CA" sz="1400" dirty="0"/>
                        <a:t>Permanent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Temporaire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Temp./Perm.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Temp./Perm.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Temp./Perm.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extLst>
                  <a:ext uri="{0D108BD9-81ED-4DB2-BD59-A6C34878D82A}">
                    <a16:rowId xmlns:a16="http://schemas.microsoft.com/office/drawing/2014/main" val="521254069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fr-CA" sz="1400" dirty="0"/>
                        <a:t>Intrusif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Non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/>
                        <a:t>Non/Oui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Non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Non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extLst>
                  <a:ext uri="{0D108BD9-81ED-4DB2-BD59-A6C34878D82A}">
                    <a16:rowId xmlns:a16="http://schemas.microsoft.com/office/drawing/2014/main" val="3758373285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fr-CA" sz="1400" dirty="0"/>
                        <a:t>Fixe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Oui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Oui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Oui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Oui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extLst>
                  <a:ext uri="{0D108BD9-81ED-4DB2-BD59-A6C34878D82A}">
                    <a16:rowId xmlns:a16="http://schemas.microsoft.com/office/drawing/2014/main" val="2798946323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fr-CA" sz="1400" dirty="0"/>
                        <a:t>Discret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extLst>
                  <a:ext uri="{0D108BD9-81ED-4DB2-BD59-A6C34878D82A}">
                    <a16:rowId xmlns:a16="http://schemas.microsoft.com/office/drawing/2014/main" val="3560680336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fr-CA" sz="1400" dirty="0"/>
                        <a:t>Précision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++</a:t>
                      </a:r>
                      <a:endParaRPr lang="en-CA" sz="1400" dirty="0"/>
                    </a:p>
                  </a:txBody>
                  <a:tcPr marL="73793" marR="73793" marT="36897" marB="36897"/>
                </a:tc>
                <a:extLst>
                  <a:ext uri="{0D108BD9-81ED-4DB2-BD59-A6C34878D82A}">
                    <a16:rowId xmlns:a16="http://schemas.microsoft.com/office/drawing/2014/main" val="3984920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Avantages et inconvénients des technologies</a:t>
            </a: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99812E4-5C91-423D-B505-922A143F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55" y="2768148"/>
            <a:ext cx="4323933" cy="2003301"/>
          </a:xfrm>
          <a:prstGeom prst="rect">
            <a:avLst/>
          </a:prstGeom>
        </p:spPr>
      </p:pic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3DF8592-C7C8-4C04-9C1F-B8581730F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38" y="2401814"/>
            <a:ext cx="4663440" cy="3421771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fr-FR" sz="1200" dirty="0"/>
              <a:t>La vision thermique présente quelques avantages</a:t>
            </a:r>
          </a:p>
          <a:p>
            <a:pPr rtl="0"/>
            <a:r>
              <a:rPr lang="fr-FR" sz="1200" dirty="0"/>
              <a:t>Aucune ombre</a:t>
            </a:r>
          </a:p>
          <a:p>
            <a:pPr rtl="0"/>
            <a:r>
              <a:rPr lang="fr-FR" sz="1200" dirty="0"/>
              <a:t>Aucun reflet</a:t>
            </a:r>
          </a:p>
          <a:p>
            <a:pPr rtl="0"/>
            <a:r>
              <a:rPr lang="fr-FR" sz="1200" dirty="0"/>
              <a:t>Permet une analyse indépendante de la visibilité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67C7E5-3121-48CC-8252-D8085B5418F1}"/>
              </a:ext>
            </a:extLst>
          </p:cNvPr>
          <p:cNvSpPr txBox="1"/>
          <p:nvPr/>
        </p:nvSpPr>
        <p:spPr>
          <a:xfrm>
            <a:off x="4710618" y="2514233"/>
            <a:ext cx="371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i="1" dirty="0"/>
              <a:t>Tableau 2</a:t>
            </a:r>
            <a:r>
              <a:rPr lang="fr-CA" sz="1200" dirty="0"/>
              <a:t>. Comparatif vidéo thermique et visible </a:t>
            </a:r>
            <a:r>
              <a:rPr lang="en-CA" sz="1200" dirty="0"/>
              <a:t>[2] </a:t>
            </a:r>
          </a:p>
        </p:txBody>
      </p:sp>
    </p:spTree>
    <p:extLst>
      <p:ext uri="{BB962C8B-B14F-4D97-AF65-F5344CB8AC3E}">
        <p14:creationId xmlns:p14="http://schemas.microsoft.com/office/powerpoint/2010/main" val="25957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Méthodologie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2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ille « Diamant » 16 x 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7_TF03031015.potx" id="{279D8483-FEC4-493E-8623-50EDEE572571}" vid="{C6323C96-A580-438B-819B-4C114D20E042}"/>
    </a:ext>
  </a:extLst>
</a:theme>
</file>

<file path=ppt/theme/theme2.xml><?xml version="1.0" encoding="utf-8"?>
<a:theme xmlns:a="http://schemas.openxmlformats.org/drawingml/2006/main" name="Thème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Grille losanges (grand écran)</Template>
  <TotalTime>2345</TotalTime>
  <Words>747</Words>
  <Application>Microsoft Office PowerPoint</Application>
  <PresentationFormat>Affichage à l'écran (4:3)</PresentationFormat>
  <Paragraphs>188</Paragraphs>
  <Slides>24</Slides>
  <Notes>24</Notes>
  <HiddenSlides>1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Arial</vt:lpstr>
      <vt:lpstr>Wingdings</vt:lpstr>
      <vt:lpstr>Grille « Diamant » 16 x 9</vt:lpstr>
      <vt:lpstr>Validation des technologies de comptage des véhicules à l’entrée d’un stationnement</vt:lpstr>
      <vt:lpstr>Plan de la présentation</vt:lpstr>
      <vt:lpstr>Introduction</vt:lpstr>
      <vt:lpstr>Contexte</vt:lpstr>
      <vt:lpstr>Objectifs</vt:lpstr>
      <vt:lpstr>Comparaison des technologies</vt:lpstr>
      <vt:lpstr>Avantages et inconvénients des technologies</vt:lpstr>
      <vt:lpstr>Avantages et inconvénients des technologies</vt:lpstr>
      <vt:lpstr>Méthodologie</vt:lpstr>
      <vt:lpstr>Périodes à analyser</vt:lpstr>
      <vt:lpstr>Méthodologie</vt:lpstr>
      <vt:lpstr>Installations – Caméra standard</vt:lpstr>
      <vt:lpstr>Installations – Caméra infrarouge</vt:lpstr>
      <vt:lpstr>Exemple de traitement</vt:lpstr>
      <vt:lpstr>Algorithme de détection de passage</vt:lpstr>
      <vt:lpstr>Exemple de détection</vt:lpstr>
      <vt:lpstr>Résultats</vt:lpstr>
      <vt:lpstr>Comparaison entre les données</vt:lpstr>
      <vt:lpstr>Comparaison entre les données</vt:lpstr>
      <vt:lpstr>Limites et perspectives</vt:lpstr>
      <vt:lpstr>Obstacles</vt:lpstr>
      <vt:lpstr>Développements futurs</vt:lpstr>
      <vt:lpstr>Période de questions</vt:lpstr>
      <vt:lpstr>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Disposition du titre</dc:title>
  <dc:creator>Étienne Beauchamp</dc:creator>
  <cp:lastModifiedBy>Étienne Beauchamp</cp:lastModifiedBy>
  <cp:revision>76</cp:revision>
  <dcterms:created xsi:type="dcterms:W3CDTF">2019-06-06T20:50:11Z</dcterms:created>
  <dcterms:modified xsi:type="dcterms:W3CDTF">2019-06-13T12:10:01Z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