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319" r:id="rId4"/>
    <p:sldId id="320" r:id="rId5"/>
    <p:sldId id="322" r:id="rId6"/>
    <p:sldId id="278" r:id="rId7"/>
    <p:sldId id="276" r:id="rId8"/>
    <p:sldId id="277" r:id="rId9"/>
    <p:sldId id="268" r:id="rId10"/>
    <p:sldId id="316" r:id="rId11"/>
    <p:sldId id="270" r:id="rId12"/>
    <p:sldId id="281" r:id="rId13"/>
    <p:sldId id="306" r:id="rId14"/>
    <p:sldId id="307" r:id="rId15"/>
    <p:sldId id="308" r:id="rId16"/>
    <p:sldId id="309" r:id="rId17"/>
    <p:sldId id="326" r:id="rId18"/>
    <p:sldId id="310" r:id="rId19"/>
    <p:sldId id="328" r:id="rId20"/>
    <p:sldId id="312" r:id="rId21"/>
    <p:sldId id="303" r:id="rId22"/>
    <p:sldId id="329" r:id="rId23"/>
    <p:sldId id="304" r:id="rId24"/>
    <p:sldId id="305" r:id="rId25"/>
    <p:sldId id="314" r:id="rId26"/>
    <p:sldId id="331" r:id="rId27"/>
    <p:sldId id="301" r:id="rId28"/>
    <p:sldId id="330" r:id="rId29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A0AF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79152" autoAdjust="0"/>
  </p:normalViewPr>
  <p:slideViewPr>
    <p:cSldViewPr>
      <p:cViewPr varScale="1">
        <p:scale>
          <a:sx n="70" d="100"/>
          <a:sy n="70" d="100"/>
        </p:scale>
        <p:origin x="181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B2AEB1-9D52-4408-9710-137830FB0536}" type="doc">
      <dgm:prSet loTypeId="urn:microsoft.com/office/officeart/2008/layout/AlternatingPictureCircl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0C6FBB3A-B393-4DD3-9924-9CA3138AD2A6}">
      <dgm:prSet phldrT="[Texte]"/>
      <dgm:spPr/>
      <dgm:t>
        <a:bodyPr/>
        <a:lstStyle/>
        <a:p>
          <a:r>
            <a:rPr lang="fr-BE" dirty="0" smtClean="0"/>
            <a:t>X 2-10</a:t>
          </a:r>
          <a:endParaRPr lang="fr-BE" dirty="0"/>
        </a:p>
      </dgm:t>
    </dgm:pt>
    <dgm:pt modelId="{355E18A9-BA5B-4D00-B1A5-87DDF9A9271B}" type="parTrans" cxnId="{D9336DE9-2978-42A5-A406-52B4AF3B5E67}">
      <dgm:prSet/>
      <dgm:spPr/>
      <dgm:t>
        <a:bodyPr/>
        <a:lstStyle/>
        <a:p>
          <a:endParaRPr lang="fr-BE"/>
        </a:p>
      </dgm:t>
    </dgm:pt>
    <dgm:pt modelId="{8774D275-4867-46DB-89E6-FC10D710033D}" type="sibTrans" cxnId="{D9336DE9-2978-42A5-A406-52B4AF3B5E67}">
      <dgm:prSet/>
      <dgm:spPr/>
      <dgm:t>
        <a:bodyPr/>
        <a:lstStyle/>
        <a:p>
          <a:endParaRPr lang="fr-BE"/>
        </a:p>
      </dgm:t>
    </dgm:pt>
    <dgm:pt modelId="{1EB879E5-A033-4428-BBE9-F1150CD66BB7}">
      <dgm:prSet phldrT="[Texte]" custT="1"/>
      <dgm:spPr/>
      <dgm:t>
        <a:bodyPr/>
        <a:lstStyle/>
        <a:p>
          <a:r>
            <a:rPr lang="fr-BE" sz="2800" dirty="0" smtClean="0"/>
            <a:t>X 5-30</a:t>
          </a:r>
          <a:endParaRPr lang="fr-BE" sz="2800" dirty="0"/>
        </a:p>
      </dgm:t>
    </dgm:pt>
    <dgm:pt modelId="{758AD3C1-FC2A-4E10-82B7-AEC4DBC44568}" type="parTrans" cxnId="{6EA45130-E0F1-4BFA-91CF-FE9265908842}">
      <dgm:prSet/>
      <dgm:spPr/>
      <dgm:t>
        <a:bodyPr/>
        <a:lstStyle/>
        <a:p>
          <a:endParaRPr lang="fr-BE"/>
        </a:p>
      </dgm:t>
    </dgm:pt>
    <dgm:pt modelId="{010C9D7D-B3D7-4C0D-905F-62200FFF3A31}" type="sibTrans" cxnId="{6EA45130-E0F1-4BFA-91CF-FE9265908842}">
      <dgm:prSet/>
      <dgm:spPr/>
      <dgm:t>
        <a:bodyPr/>
        <a:lstStyle/>
        <a:p>
          <a:endParaRPr lang="fr-BE"/>
        </a:p>
      </dgm:t>
    </dgm:pt>
    <dgm:pt modelId="{25602841-D45F-421A-978A-B3CF14B67B68}">
      <dgm:prSet phldrT="[Texte]" custT="1"/>
      <dgm:spPr/>
      <dgm:t>
        <a:bodyPr/>
        <a:lstStyle/>
        <a:p>
          <a:r>
            <a:rPr lang="fr-BE" sz="3200" dirty="0" smtClean="0"/>
            <a:t>X20-200</a:t>
          </a:r>
          <a:endParaRPr lang="fr-BE" sz="3200" dirty="0"/>
        </a:p>
      </dgm:t>
    </dgm:pt>
    <dgm:pt modelId="{70769D18-DAD9-4FAC-B7B7-59B5C3C71AD8}" type="parTrans" cxnId="{D4E10381-217C-492A-AEAE-A2755CA20EEB}">
      <dgm:prSet/>
      <dgm:spPr/>
      <dgm:t>
        <a:bodyPr/>
        <a:lstStyle/>
        <a:p>
          <a:endParaRPr lang="fr-BE"/>
        </a:p>
      </dgm:t>
    </dgm:pt>
    <dgm:pt modelId="{5549D461-4FCF-496E-B38B-85638E314C59}" type="sibTrans" cxnId="{D4E10381-217C-492A-AEAE-A2755CA20EEB}">
      <dgm:prSet/>
      <dgm:spPr/>
      <dgm:t>
        <a:bodyPr/>
        <a:lstStyle/>
        <a:p>
          <a:endParaRPr lang="fr-BE"/>
        </a:p>
      </dgm:t>
    </dgm:pt>
    <dgm:pt modelId="{6A349BB2-D0B4-46BB-99CE-06A32F925488}" type="pres">
      <dgm:prSet presAssocID="{2BB2AEB1-9D52-4408-9710-137830FB0536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fr-BE"/>
        </a:p>
      </dgm:t>
    </dgm:pt>
    <dgm:pt modelId="{E1A62E7E-4086-4190-9845-29ECE809E075}" type="pres">
      <dgm:prSet presAssocID="{0C6FBB3A-B393-4DD3-9924-9CA3138AD2A6}" presName="composite" presStyleCnt="0"/>
      <dgm:spPr/>
    </dgm:pt>
    <dgm:pt modelId="{4FCBBF4B-F607-4F00-BCD8-BF21B969A805}" type="pres">
      <dgm:prSet presAssocID="{0C6FBB3A-B393-4DD3-9924-9CA3138AD2A6}" presName="Accent" presStyleLbl="alignNode1" presStyleIdx="0" presStyleCnt="5" custLinFactNeighborX="-24461" custLinFactNeighborY="3489">
        <dgm:presLayoutVars>
          <dgm:chMax val="0"/>
          <dgm:chPref val="0"/>
        </dgm:presLayoutVars>
      </dgm:prSet>
      <dgm:spPr>
        <a:solidFill>
          <a:srgbClr val="FFC000"/>
        </a:solidFill>
      </dgm:spPr>
      <dgm:t>
        <a:bodyPr/>
        <a:lstStyle/>
        <a:p>
          <a:endParaRPr lang="fr-BE"/>
        </a:p>
      </dgm:t>
    </dgm:pt>
    <dgm:pt modelId="{8917C8F5-59B3-45D1-ADEB-624E4BEC0334}" type="pres">
      <dgm:prSet presAssocID="{0C6FBB3A-B393-4DD3-9924-9CA3138AD2A6}" presName="Image" presStyleLbl="bgImgPlace1" presStyleIdx="0" presStyleCnt="3" custScaleX="136449" custScaleY="157140" custLinFactNeighborX="-78325" custLinFactNeighborY="-300">
        <dgm:presLayoutVars>
          <dgm:chMax val="0"/>
          <dgm:chPref val="0"/>
          <dgm:bulletEnabled val="1"/>
        </dgm:presLayoutVars>
      </dgm:prSet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5000" b="-31000"/>
          </a:stretch>
        </a:blipFill>
      </dgm:spPr>
    </dgm:pt>
    <dgm:pt modelId="{7DB65BDF-4B62-455F-A967-6E8E9EBB5B6A}" type="pres">
      <dgm:prSet presAssocID="{0C6FBB3A-B393-4DD3-9924-9CA3138AD2A6}" presName="Parent" presStyleLbl="fgAccFollowNode1" presStyleIdx="0" presStyleCnt="3" custLinFactNeighborX="-31699" custLinFactNeighborY="45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4CCEC1B2-8412-48B8-A332-E905B1DE9381}" type="pres">
      <dgm:prSet presAssocID="{0C6FBB3A-B393-4DD3-9924-9CA3138AD2A6}" presName="Space" presStyleCnt="0">
        <dgm:presLayoutVars>
          <dgm:chMax val="0"/>
          <dgm:chPref val="0"/>
        </dgm:presLayoutVars>
      </dgm:prSet>
      <dgm:spPr/>
    </dgm:pt>
    <dgm:pt modelId="{743F7CF4-415C-45AE-81DD-FC67A49A0840}" type="pres">
      <dgm:prSet presAssocID="{8774D275-4867-46DB-89E6-FC10D710033D}" presName="ConnectorComposite" presStyleCnt="0"/>
      <dgm:spPr/>
    </dgm:pt>
    <dgm:pt modelId="{A98923E8-3F16-483E-A801-C76AEBC11256}" type="pres">
      <dgm:prSet presAssocID="{8774D275-4867-46DB-89E6-FC10D710033D}" presName="TopSpacing" presStyleCnt="0"/>
      <dgm:spPr/>
    </dgm:pt>
    <dgm:pt modelId="{2EED05EE-18C6-4772-BAC8-B3B5BC5C9AE2}" type="pres">
      <dgm:prSet presAssocID="{8774D275-4867-46DB-89E6-FC10D710033D}" presName="Connector" presStyleLbl="alignNode1" presStyleIdx="1" presStyleCnt="5"/>
      <dgm:spPr/>
    </dgm:pt>
    <dgm:pt modelId="{B5DD61FD-F8EF-4C40-95A9-34B1F64FFA82}" type="pres">
      <dgm:prSet presAssocID="{8774D275-4867-46DB-89E6-FC10D710033D}" presName="BottomSpacing" presStyleCnt="0"/>
      <dgm:spPr/>
    </dgm:pt>
    <dgm:pt modelId="{9A88C0C0-7D0F-4BFB-95C0-EEC0A654A998}" type="pres">
      <dgm:prSet presAssocID="{1EB879E5-A033-4428-BBE9-F1150CD66BB7}" presName="composite" presStyleCnt="0"/>
      <dgm:spPr/>
    </dgm:pt>
    <dgm:pt modelId="{CA14F220-D02B-43F3-8BE8-FAE179F7E142}" type="pres">
      <dgm:prSet presAssocID="{1EB879E5-A033-4428-BBE9-F1150CD66BB7}" presName="Accent" presStyleLbl="alignNode1" presStyleIdx="2" presStyleCnt="5">
        <dgm:presLayoutVars>
          <dgm:chMax val="0"/>
          <dgm:chPref val="0"/>
        </dgm:presLayoutVars>
      </dgm:prSet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fr-BE"/>
        </a:p>
      </dgm:t>
    </dgm:pt>
    <dgm:pt modelId="{3964B19C-9FB4-479C-BEBE-E18B85631D7E}" type="pres">
      <dgm:prSet presAssocID="{1EB879E5-A033-4428-BBE9-F1150CD66BB7}" presName="Image" presStyleLbl="bgImgPlace1" presStyleIdx="1" presStyleCnt="3" custScaleX="115602" custScaleY="122152" custLinFactY="-82239" custLinFactNeighborX="42952" custLinFactNeighborY="-100000">
        <dgm:presLayoutVars>
          <dgm:chMax val="0"/>
          <dgm:chPref val="0"/>
          <dgm:bulletEnabled val="1"/>
        </dgm:presLayoutVars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CE2DA8A0-EBB9-44CF-BF26-7EA30383E21B}" type="pres">
      <dgm:prSet presAssocID="{1EB879E5-A033-4428-BBE9-F1150CD66BB7}" presName="Parent" presStyleLbl="fgAccFollow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2134C298-565D-413F-A458-70421579C000}" type="pres">
      <dgm:prSet presAssocID="{1EB879E5-A033-4428-BBE9-F1150CD66BB7}" presName="Space" presStyleCnt="0">
        <dgm:presLayoutVars>
          <dgm:chMax val="0"/>
          <dgm:chPref val="0"/>
        </dgm:presLayoutVars>
      </dgm:prSet>
      <dgm:spPr/>
    </dgm:pt>
    <dgm:pt modelId="{EB4CB10E-42DA-4C7C-BDB5-AE5F804A7DBB}" type="pres">
      <dgm:prSet presAssocID="{010C9D7D-B3D7-4C0D-905F-62200FFF3A31}" presName="ConnectorComposite" presStyleCnt="0"/>
      <dgm:spPr/>
    </dgm:pt>
    <dgm:pt modelId="{15C1EDDD-7539-447E-87AE-F71C38C19F4E}" type="pres">
      <dgm:prSet presAssocID="{010C9D7D-B3D7-4C0D-905F-62200FFF3A31}" presName="TopSpacing" presStyleCnt="0"/>
      <dgm:spPr/>
    </dgm:pt>
    <dgm:pt modelId="{9A3B1190-53E3-46AD-B7E6-D78CB3A9F53C}" type="pres">
      <dgm:prSet presAssocID="{010C9D7D-B3D7-4C0D-905F-62200FFF3A31}" presName="Connector" presStyleLbl="alignNode1" presStyleIdx="3" presStyleCnt="5"/>
      <dgm:spPr/>
    </dgm:pt>
    <dgm:pt modelId="{4C91A2D2-6E22-44DF-B5CB-EE9955E874DE}" type="pres">
      <dgm:prSet presAssocID="{010C9D7D-B3D7-4C0D-905F-62200FFF3A31}" presName="BottomSpacing" presStyleCnt="0"/>
      <dgm:spPr/>
    </dgm:pt>
    <dgm:pt modelId="{566587A9-5098-4742-A768-3A4006B83A3F}" type="pres">
      <dgm:prSet presAssocID="{25602841-D45F-421A-978A-B3CF14B67B68}" presName="composite" presStyleCnt="0"/>
      <dgm:spPr/>
    </dgm:pt>
    <dgm:pt modelId="{CCFC3CE5-8B19-4F15-A0A8-740B5F22C431}" type="pres">
      <dgm:prSet presAssocID="{25602841-D45F-421A-978A-B3CF14B67B68}" presName="Accent" presStyleLbl="alignNode1" presStyleIdx="4" presStyleCnt="5" custScaleX="128196" custScaleY="122940" custLinFactNeighborX="-5987" custLinFactNeighborY="-1054">
        <dgm:presLayoutVars>
          <dgm:chMax val="0"/>
          <dgm:chPref val="0"/>
        </dgm:presLayoutVars>
      </dgm:prSet>
      <dgm:spPr>
        <a:solidFill>
          <a:srgbClr val="FF0000"/>
        </a:solidFill>
      </dgm:spPr>
      <dgm:t>
        <a:bodyPr/>
        <a:lstStyle/>
        <a:p>
          <a:endParaRPr lang="fr-BE"/>
        </a:p>
      </dgm:t>
    </dgm:pt>
    <dgm:pt modelId="{D08BC33F-EEFE-4376-8BFB-390357C07183}" type="pres">
      <dgm:prSet presAssocID="{25602841-D45F-421A-978A-B3CF14B67B68}" presName="Image" presStyleLbl="bgImgPlace1" presStyleIdx="2" presStyleCnt="3" custScaleX="122215" custScaleY="154290" custLinFactX="86560" custLinFactNeighborX="100000" custLinFactNeighborY="310">
        <dgm:presLayoutVars>
          <dgm:chMax val="0"/>
          <dgm:chPref val="0"/>
          <dgm:bulletEnabled val="1"/>
        </dgm:presLayoutVars>
      </dgm:prSet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b="-59000"/>
          </a:stretch>
        </a:blipFill>
      </dgm:spPr>
    </dgm:pt>
    <dgm:pt modelId="{EC0DEAA4-1AB9-4781-88C7-43451DF9F171}" type="pres">
      <dgm:prSet presAssocID="{25602841-D45F-421A-978A-B3CF14B67B68}" presName="Parent" presStyleLbl="fgAccFollowNode1" presStyleIdx="2" presStyleCnt="3" custScaleX="128196" custScaleY="122940" custLinFactNeighborX="-7676" custLinFactNeighborY="-13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EE499B2-88C0-49F3-A4DE-6D99D68059D5}" type="pres">
      <dgm:prSet presAssocID="{25602841-D45F-421A-978A-B3CF14B67B68}" presName="Space" presStyleCnt="0">
        <dgm:presLayoutVars>
          <dgm:chMax val="0"/>
          <dgm:chPref val="0"/>
        </dgm:presLayoutVars>
      </dgm:prSet>
      <dgm:spPr/>
    </dgm:pt>
  </dgm:ptLst>
  <dgm:cxnLst>
    <dgm:cxn modelId="{6EA45130-E0F1-4BFA-91CF-FE9265908842}" srcId="{2BB2AEB1-9D52-4408-9710-137830FB0536}" destId="{1EB879E5-A033-4428-BBE9-F1150CD66BB7}" srcOrd="1" destOrd="0" parTransId="{758AD3C1-FC2A-4E10-82B7-AEC4DBC44568}" sibTransId="{010C9D7D-B3D7-4C0D-905F-62200FFF3A31}"/>
    <dgm:cxn modelId="{D4E10381-217C-492A-AEAE-A2755CA20EEB}" srcId="{2BB2AEB1-9D52-4408-9710-137830FB0536}" destId="{25602841-D45F-421A-978A-B3CF14B67B68}" srcOrd="2" destOrd="0" parTransId="{70769D18-DAD9-4FAC-B7B7-59B5C3C71AD8}" sibTransId="{5549D461-4FCF-496E-B38B-85638E314C59}"/>
    <dgm:cxn modelId="{63ECBAC0-2F62-41FC-84B7-8A9E84B3E725}" type="presOf" srcId="{25602841-D45F-421A-978A-B3CF14B67B68}" destId="{EC0DEAA4-1AB9-4781-88C7-43451DF9F171}" srcOrd="0" destOrd="0" presId="urn:microsoft.com/office/officeart/2008/layout/AlternatingPictureCircles"/>
    <dgm:cxn modelId="{BC4FF596-6607-4048-B69F-0E1FD0730058}" type="presOf" srcId="{2BB2AEB1-9D52-4408-9710-137830FB0536}" destId="{6A349BB2-D0B4-46BB-99CE-06A32F925488}" srcOrd="0" destOrd="0" presId="urn:microsoft.com/office/officeart/2008/layout/AlternatingPictureCircles"/>
    <dgm:cxn modelId="{D9336DE9-2978-42A5-A406-52B4AF3B5E67}" srcId="{2BB2AEB1-9D52-4408-9710-137830FB0536}" destId="{0C6FBB3A-B393-4DD3-9924-9CA3138AD2A6}" srcOrd="0" destOrd="0" parTransId="{355E18A9-BA5B-4D00-B1A5-87DDF9A9271B}" sibTransId="{8774D275-4867-46DB-89E6-FC10D710033D}"/>
    <dgm:cxn modelId="{47FDEFC3-366E-45FF-8A3D-0B23850D9D0B}" type="presOf" srcId="{1EB879E5-A033-4428-BBE9-F1150CD66BB7}" destId="{CE2DA8A0-EBB9-44CF-BF26-7EA30383E21B}" srcOrd="0" destOrd="0" presId="urn:microsoft.com/office/officeart/2008/layout/AlternatingPictureCircles"/>
    <dgm:cxn modelId="{9F3B7CCF-07A0-4DC9-9E65-3AF606FAA7DD}" type="presOf" srcId="{0C6FBB3A-B393-4DD3-9924-9CA3138AD2A6}" destId="{7DB65BDF-4B62-455F-A967-6E8E9EBB5B6A}" srcOrd="0" destOrd="0" presId="urn:microsoft.com/office/officeart/2008/layout/AlternatingPictureCircles"/>
    <dgm:cxn modelId="{95CF8B04-EC43-42D8-A076-C79CA6947F3A}" type="presParOf" srcId="{6A349BB2-D0B4-46BB-99CE-06A32F925488}" destId="{E1A62E7E-4086-4190-9845-29ECE809E075}" srcOrd="0" destOrd="0" presId="urn:microsoft.com/office/officeart/2008/layout/AlternatingPictureCircles"/>
    <dgm:cxn modelId="{A66157F2-3472-478B-9614-4C4B0FFA9B5F}" type="presParOf" srcId="{E1A62E7E-4086-4190-9845-29ECE809E075}" destId="{4FCBBF4B-F607-4F00-BCD8-BF21B969A805}" srcOrd="0" destOrd="0" presId="urn:microsoft.com/office/officeart/2008/layout/AlternatingPictureCircles"/>
    <dgm:cxn modelId="{393341C3-5EFA-4136-AC68-2B9061A9669A}" type="presParOf" srcId="{E1A62E7E-4086-4190-9845-29ECE809E075}" destId="{8917C8F5-59B3-45D1-ADEB-624E4BEC0334}" srcOrd="1" destOrd="0" presId="urn:microsoft.com/office/officeart/2008/layout/AlternatingPictureCircles"/>
    <dgm:cxn modelId="{8D623B4F-ECEA-4BD1-B2DE-A360227B33BF}" type="presParOf" srcId="{E1A62E7E-4086-4190-9845-29ECE809E075}" destId="{7DB65BDF-4B62-455F-A967-6E8E9EBB5B6A}" srcOrd="2" destOrd="0" presId="urn:microsoft.com/office/officeart/2008/layout/AlternatingPictureCircles"/>
    <dgm:cxn modelId="{22EDDF75-1EB5-4579-A42E-7A8ECFAC1B1C}" type="presParOf" srcId="{E1A62E7E-4086-4190-9845-29ECE809E075}" destId="{4CCEC1B2-8412-48B8-A332-E905B1DE9381}" srcOrd="3" destOrd="0" presId="urn:microsoft.com/office/officeart/2008/layout/AlternatingPictureCircles"/>
    <dgm:cxn modelId="{A5D606B9-5D81-4D70-AF44-3B6B56220009}" type="presParOf" srcId="{6A349BB2-D0B4-46BB-99CE-06A32F925488}" destId="{743F7CF4-415C-45AE-81DD-FC67A49A0840}" srcOrd="1" destOrd="0" presId="urn:microsoft.com/office/officeart/2008/layout/AlternatingPictureCircles"/>
    <dgm:cxn modelId="{1D314982-E450-4CD8-BD0C-E7A75C5F2B29}" type="presParOf" srcId="{743F7CF4-415C-45AE-81DD-FC67A49A0840}" destId="{A98923E8-3F16-483E-A801-C76AEBC11256}" srcOrd="0" destOrd="0" presId="urn:microsoft.com/office/officeart/2008/layout/AlternatingPictureCircles"/>
    <dgm:cxn modelId="{63C3CB59-5548-4A34-AFE7-4B3AA8EE39E4}" type="presParOf" srcId="{743F7CF4-415C-45AE-81DD-FC67A49A0840}" destId="{2EED05EE-18C6-4772-BAC8-B3B5BC5C9AE2}" srcOrd="1" destOrd="0" presId="urn:microsoft.com/office/officeart/2008/layout/AlternatingPictureCircles"/>
    <dgm:cxn modelId="{71CB85B9-C6AD-4E09-968C-B25ABB809A6D}" type="presParOf" srcId="{743F7CF4-415C-45AE-81DD-FC67A49A0840}" destId="{B5DD61FD-F8EF-4C40-95A9-34B1F64FFA82}" srcOrd="2" destOrd="0" presId="urn:microsoft.com/office/officeart/2008/layout/AlternatingPictureCircles"/>
    <dgm:cxn modelId="{F2BD605B-43F9-44AA-B476-6EE469B6B5B9}" type="presParOf" srcId="{6A349BB2-D0B4-46BB-99CE-06A32F925488}" destId="{9A88C0C0-7D0F-4BFB-95C0-EEC0A654A998}" srcOrd="2" destOrd="0" presId="urn:microsoft.com/office/officeart/2008/layout/AlternatingPictureCircles"/>
    <dgm:cxn modelId="{B45B37AD-F7AA-402A-9CB3-0CE98AE037D8}" type="presParOf" srcId="{9A88C0C0-7D0F-4BFB-95C0-EEC0A654A998}" destId="{CA14F220-D02B-43F3-8BE8-FAE179F7E142}" srcOrd="0" destOrd="0" presId="urn:microsoft.com/office/officeart/2008/layout/AlternatingPictureCircles"/>
    <dgm:cxn modelId="{1CE4D563-2525-4632-A16F-6A5A389BF867}" type="presParOf" srcId="{9A88C0C0-7D0F-4BFB-95C0-EEC0A654A998}" destId="{3964B19C-9FB4-479C-BEBE-E18B85631D7E}" srcOrd="1" destOrd="0" presId="urn:microsoft.com/office/officeart/2008/layout/AlternatingPictureCircles"/>
    <dgm:cxn modelId="{EFB5A751-8FE8-4B70-9D36-5585C196373E}" type="presParOf" srcId="{9A88C0C0-7D0F-4BFB-95C0-EEC0A654A998}" destId="{CE2DA8A0-EBB9-44CF-BF26-7EA30383E21B}" srcOrd="2" destOrd="0" presId="urn:microsoft.com/office/officeart/2008/layout/AlternatingPictureCircles"/>
    <dgm:cxn modelId="{9C76BE9C-F813-4419-BD16-B9238B6421BC}" type="presParOf" srcId="{9A88C0C0-7D0F-4BFB-95C0-EEC0A654A998}" destId="{2134C298-565D-413F-A458-70421579C000}" srcOrd="3" destOrd="0" presId="urn:microsoft.com/office/officeart/2008/layout/AlternatingPictureCircles"/>
    <dgm:cxn modelId="{C28AF9B8-90AE-47A4-8E8D-99090CA533E0}" type="presParOf" srcId="{6A349BB2-D0B4-46BB-99CE-06A32F925488}" destId="{EB4CB10E-42DA-4C7C-BDB5-AE5F804A7DBB}" srcOrd="3" destOrd="0" presId="urn:microsoft.com/office/officeart/2008/layout/AlternatingPictureCircles"/>
    <dgm:cxn modelId="{77AD4393-0576-4415-A800-534A8C1C41A9}" type="presParOf" srcId="{EB4CB10E-42DA-4C7C-BDB5-AE5F804A7DBB}" destId="{15C1EDDD-7539-447E-87AE-F71C38C19F4E}" srcOrd="0" destOrd="0" presId="urn:microsoft.com/office/officeart/2008/layout/AlternatingPictureCircles"/>
    <dgm:cxn modelId="{7E009596-85E0-4228-8E97-00004D9EFFAD}" type="presParOf" srcId="{EB4CB10E-42DA-4C7C-BDB5-AE5F804A7DBB}" destId="{9A3B1190-53E3-46AD-B7E6-D78CB3A9F53C}" srcOrd="1" destOrd="0" presId="urn:microsoft.com/office/officeart/2008/layout/AlternatingPictureCircles"/>
    <dgm:cxn modelId="{5389AFDE-047A-42E9-A44E-654BB23FFB18}" type="presParOf" srcId="{EB4CB10E-42DA-4C7C-BDB5-AE5F804A7DBB}" destId="{4C91A2D2-6E22-44DF-B5CB-EE9955E874DE}" srcOrd="2" destOrd="0" presId="urn:microsoft.com/office/officeart/2008/layout/AlternatingPictureCircles"/>
    <dgm:cxn modelId="{ED49A6A4-9E76-460E-B091-BF24717FD65C}" type="presParOf" srcId="{6A349BB2-D0B4-46BB-99CE-06A32F925488}" destId="{566587A9-5098-4742-A768-3A4006B83A3F}" srcOrd="4" destOrd="0" presId="urn:microsoft.com/office/officeart/2008/layout/AlternatingPictureCircles"/>
    <dgm:cxn modelId="{51D66FDF-6DBE-4DB1-98B6-B4347EBC9154}" type="presParOf" srcId="{566587A9-5098-4742-A768-3A4006B83A3F}" destId="{CCFC3CE5-8B19-4F15-A0A8-740B5F22C431}" srcOrd="0" destOrd="0" presId="urn:microsoft.com/office/officeart/2008/layout/AlternatingPictureCircles"/>
    <dgm:cxn modelId="{F61D3151-21CC-457B-B8AB-6DFBEBBEB19A}" type="presParOf" srcId="{566587A9-5098-4742-A768-3A4006B83A3F}" destId="{D08BC33F-EEFE-4376-8BFB-390357C07183}" srcOrd="1" destOrd="0" presId="urn:microsoft.com/office/officeart/2008/layout/AlternatingPictureCircles"/>
    <dgm:cxn modelId="{B686D0C3-F378-47F4-B9DA-0B7C0691C429}" type="presParOf" srcId="{566587A9-5098-4742-A768-3A4006B83A3F}" destId="{EC0DEAA4-1AB9-4781-88C7-43451DF9F171}" srcOrd="2" destOrd="0" presId="urn:microsoft.com/office/officeart/2008/layout/AlternatingPictureCircles"/>
    <dgm:cxn modelId="{7A957749-9815-4F49-810B-761FB7918196}" type="presParOf" srcId="{566587A9-5098-4742-A768-3A4006B83A3F}" destId="{FEE499B2-88C0-49F3-A4DE-6D99D68059D5}" srcOrd="3" destOrd="0" presId="urn:microsoft.com/office/officeart/2008/layout/AlternatingPictureCircle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CBBF4B-F607-4F00-BCD8-BF21B969A805}">
      <dsp:nvSpPr>
        <dsp:cNvPr id="0" name=""/>
        <dsp:cNvSpPr/>
      </dsp:nvSpPr>
      <dsp:spPr>
        <a:xfrm>
          <a:off x="3394722" y="288038"/>
          <a:ext cx="1073281" cy="1073263"/>
        </a:xfrm>
        <a:prstGeom prst="donut">
          <a:avLst>
            <a:gd name="adj" fmla="val 11010"/>
          </a:avLst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17C8F5-59B3-45D1-ADEB-624E4BEC0334}">
      <dsp:nvSpPr>
        <dsp:cNvPr id="0" name=""/>
        <dsp:cNvSpPr/>
      </dsp:nvSpPr>
      <dsp:spPr>
        <a:xfrm>
          <a:off x="1336517" y="0"/>
          <a:ext cx="1801009" cy="1568444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5000" b="-3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B65BDF-4B62-455F-A967-6E8E9EBB5B6A}">
      <dsp:nvSpPr>
        <dsp:cNvPr id="0" name=""/>
        <dsp:cNvSpPr/>
      </dsp:nvSpPr>
      <dsp:spPr>
        <a:xfrm>
          <a:off x="3509998" y="406485"/>
          <a:ext cx="837095" cy="837082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100" kern="1200" dirty="0" smtClean="0"/>
            <a:t>X 2-10</a:t>
          </a:r>
          <a:endParaRPr lang="fr-BE" sz="2100" kern="1200" dirty="0"/>
        </a:p>
      </dsp:txBody>
      <dsp:txXfrm>
        <a:off x="3632588" y="529073"/>
        <a:ext cx="591915" cy="591906"/>
      </dsp:txXfrm>
    </dsp:sp>
    <dsp:sp modelId="{2EED05EE-18C6-4772-BAC8-B3B5BC5C9AE2}">
      <dsp:nvSpPr>
        <dsp:cNvPr id="0" name=""/>
        <dsp:cNvSpPr/>
      </dsp:nvSpPr>
      <dsp:spPr>
        <a:xfrm>
          <a:off x="3966929" y="1731479"/>
          <a:ext cx="213389" cy="213389"/>
        </a:xfrm>
        <a:prstGeom prst="flowChartConnector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14F220-D02B-43F3-8BE8-FAE179F7E142}">
      <dsp:nvSpPr>
        <dsp:cNvPr id="0" name=""/>
        <dsp:cNvSpPr/>
      </dsp:nvSpPr>
      <dsp:spPr>
        <a:xfrm>
          <a:off x="3485500" y="2177899"/>
          <a:ext cx="1073281" cy="1073263"/>
        </a:xfrm>
        <a:prstGeom prst="donut">
          <a:avLst>
            <a:gd name="adj" fmla="val 1101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64B19C-9FB4-479C-BEBE-E18B85631D7E}">
      <dsp:nvSpPr>
        <dsp:cNvPr id="0" name=""/>
        <dsp:cNvSpPr/>
      </dsp:nvSpPr>
      <dsp:spPr>
        <a:xfrm>
          <a:off x="4749200" y="285949"/>
          <a:ext cx="1525847" cy="121922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2DA8A0-EBB9-44CF-BF26-7EA30383E21B}">
      <dsp:nvSpPr>
        <dsp:cNvPr id="0" name=""/>
        <dsp:cNvSpPr/>
      </dsp:nvSpPr>
      <dsp:spPr>
        <a:xfrm>
          <a:off x="3603592" y="2295990"/>
          <a:ext cx="837095" cy="837082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800" kern="1200" dirty="0" smtClean="0"/>
            <a:t>X 5-30</a:t>
          </a:r>
          <a:endParaRPr lang="fr-BE" sz="2800" kern="1200" dirty="0"/>
        </a:p>
      </dsp:txBody>
      <dsp:txXfrm>
        <a:off x="3726182" y="2418578"/>
        <a:ext cx="591915" cy="591906"/>
      </dsp:txXfrm>
    </dsp:sp>
    <dsp:sp modelId="{9A3B1190-53E3-46AD-B7E6-D78CB3A9F53C}">
      <dsp:nvSpPr>
        <dsp:cNvPr id="0" name=""/>
        <dsp:cNvSpPr/>
      </dsp:nvSpPr>
      <dsp:spPr>
        <a:xfrm>
          <a:off x="3966929" y="3484176"/>
          <a:ext cx="213389" cy="213389"/>
        </a:xfrm>
        <a:prstGeom prst="flowChartConnector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FC3CE5-8B19-4F15-A0A8-740B5F22C431}">
      <dsp:nvSpPr>
        <dsp:cNvPr id="0" name=""/>
        <dsp:cNvSpPr/>
      </dsp:nvSpPr>
      <dsp:spPr>
        <a:xfrm>
          <a:off x="3394719" y="3956569"/>
          <a:ext cx="1375903" cy="1319470"/>
        </a:xfrm>
        <a:prstGeom prst="donut">
          <a:avLst>
            <a:gd name="adj" fmla="val 11010"/>
          </a:avLst>
        </a:prstGeom>
        <a:solidFill>
          <a:srgbClr val="FF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8BC33F-EEFE-4376-8BFB-390357C07183}">
      <dsp:nvSpPr>
        <dsp:cNvPr id="0" name=""/>
        <dsp:cNvSpPr/>
      </dsp:nvSpPr>
      <dsp:spPr>
        <a:xfrm>
          <a:off x="4879740" y="3860601"/>
          <a:ext cx="1613132" cy="1539998"/>
        </a:xfrm>
        <a:prstGeom prst="rect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b="-5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0DEAA4-1AB9-4781-88C7-43451DF9F171}">
      <dsp:nvSpPr>
        <dsp:cNvPr id="0" name=""/>
        <dsp:cNvSpPr/>
      </dsp:nvSpPr>
      <dsp:spPr>
        <a:xfrm>
          <a:off x="3546111" y="4101744"/>
          <a:ext cx="1073123" cy="1029109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3200" kern="1200" dirty="0" smtClean="0"/>
            <a:t>X20-200</a:t>
          </a:r>
          <a:endParaRPr lang="fr-BE" sz="3200" kern="1200" dirty="0"/>
        </a:p>
      </dsp:txBody>
      <dsp:txXfrm>
        <a:off x="3703266" y="4252454"/>
        <a:ext cx="758813" cy="7276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Circles">
  <dgm:title val=""/>
  <dgm:desc val=""/>
  <dgm:catLst>
    <dgm:cat type="picture" pri="17000"/>
    <dgm:cat type="pictureconvert" pri="1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3" destOrd="0"/>
      </dgm:cxnLst>
      <dgm:bg/>
      <dgm:whole/>
    </dgm:dataModel>
  </dgm:clrData>
  <dgm:layoutNode name="Name0">
    <dgm:varLst>
      <dgm:chMax/>
      <dgm:chPref/>
      <dgm:dir/>
    </dgm:varLst>
    <dgm:alg type="lin">
      <dgm:param type="linDir" val="fromT"/>
      <dgm:param type="fallback" val="2D"/>
      <dgm:param type="horzAlign" val="ctr"/>
      <dgm:param type="nodeVertAlign" val="t"/>
    </dgm:alg>
    <dgm:shape xmlns:r="http://schemas.openxmlformats.org/officeDocument/2006/relationships" r:blip="">
      <dgm:adjLst/>
    </dgm:shape>
    <dgm:choose name="Name1">
      <dgm:if name="Name2" axis="ch" ptType="node" func="cnt" op="gte" val="2">
        <dgm:constrLst>
          <dgm:constr type="primFontSz" for="des" ptType="node" op="equ" val="65"/>
          <dgm:constr type="w" for="ch" forName="composite" refType="h" refFor="ch" refForName="composite" fact="2.9499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if>
      <dgm:else name="Name3">
        <dgm:constrLst>
          <dgm:constr type="primFontSz" for="des" ptType="node" op="equ" val="65"/>
          <dgm:constr type="w" for="ch" forName="composite" refType="h" refFor="ch" refForName="composite" fact="1.9752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else>
    </dgm:choose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4">
          <dgm:if name="Name5" axis="precedSib" ptType="sibTrans" func="cnt" op="lte" val="0">
            <dgm:choose name="Name6">
              <dgm:if name="Name7" axis="followSib" ptType="sibTrans" func="cnt" op="lte" val="0">
                <dgm:choose name="Name8">
                  <dgm:if name="Name9" func="var" arg="dir" op="equ" val="norm">
                    <dgm:constrLst>
                      <dgm:constr type="l" for="ch" forName="Accent" refType="w" fact="0.4937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5494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if>
                  <dgm:else name="Name10">
                    <dgm:constrLst>
                      <dgm:constr type="l" for="ch" forName="Accent" refType="w" fact="0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0557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.3773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else>
                </dgm:choose>
              </dgm:if>
              <dgm:else name="Name11">
                <dgm:choose name="Name12">
                  <dgm:if name="Name13" func="var" arg="dir" op="equ" val="norm">
                    <dgm:choose name="Name14">
                      <dgm:if name="Name15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16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if>
                  <dgm:else name="Name17">
                    <dgm:choose name="Name18">
                      <dgm:if name="Name19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20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else>
                </dgm:choose>
              </dgm:else>
            </dgm:choose>
          </dgm:if>
          <dgm:else name="Name21">
            <dgm:choose name="Name22">
              <dgm:if name="Name23" func="var" arg="dir" op="equ" val="norm">
                <dgm:choose name="Name24">
                  <dgm:if name="Name25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26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if>
              <dgm:else name="Name27">
                <dgm:choose name="Name28">
                  <dgm:if name="Name29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30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else>
            </dgm:choose>
          </dgm:else>
        </dgm:choose>
        <dgm:layoutNode name="Accent" styleLbl="alignNode1">
          <dgm:varLst>
            <dgm:chMax val="0"/>
            <dgm:chPref val="0"/>
          </dgm:varLst>
          <dgm:alg type="sp"/>
          <dgm:shape xmlns:r="http://schemas.openxmlformats.org/officeDocument/2006/relationships" type="donut" r:blip="">
            <dgm:adjLst>
              <dgm:adj idx="1" val="0.1101"/>
            </dgm:adjLst>
          </dgm:shape>
          <dgm:presOf/>
        </dgm:layoutNode>
        <dgm:layoutNode name="Image" styleLbl="bgImgPlace1">
          <dgm:varLst>
            <dgm:chMax val="0"/>
            <dgm:chPref val="0"/>
            <dgm:bulletEnabled val="1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fgAccFollowNode1">
          <dgm:varLst>
            <dgm:chMax val="0"/>
            <dgm:chPref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Space">
          <dgm:varLst>
            <dgm:chMax val="0"/>
            <dgm:chPref val="0"/>
          </dgm:varLst>
          <dgm:alg type="sp"/>
          <dgm:shape xmlns:r="http://schemas.openxmlformats.org/officeDocument/2006/relationships" r:blip="">
            <dgm:adjLst/>
          </dgm:shape>
          <dgm:presOf/>
        </dgm:layoutNode>
      </dgm:layoutNode>
      <dgm:forEach name="Name31" axis="followSib" ptType="sibTrans" cnt="1">
        <dgm:layoutNode name="ConnectorComposite">
          <dgm:alg type="composite">
            <dgm:param type="ar" val=".4"/>
          </dgm:alg>
          <dgm:shape xmlns:r="http://schemas.openxmlformats.org/officeDocument/2006/relationships" r:blip="">
            <dgm:adjLst/>
          </dgm:shape>
          <dgm:constrLst>
            <dgm:constr type="l" for="ch" forName="TopSpacing" refType="w" fact="0"/>
            <dgm:constr type="t" for="ch" forName="TopSpacing" refType="h" fact="0"/>
            <dgm:constr type="h" for="ch" forName="TopSpacing" refType="h" fact="0.3"/>
            <dgm:constr type="w" for="ch" forName="TopSpacing" refType="w"/>
            <dgm:constr type="l" for="ch" forName="Connector" refType="w" fact="0"/>
            <dgm:constr type="t" for="ch" forName="Connector" refType="h" fact="0.3"/>
            <dgm:constr type="h" for="ch" forName="Connector" refType="h" fact="0.4"/>
            <dgm:constr type="w" for="ch" forName="Connector" refType="h" refFor="ch" refForName="Connector"/>
            <dgm:constr type="l" for="ch" forName="BottomSpacing" refType="w" fact="0"/>
            <dgm:constr type="t" for="ch" forName="BottomSpacing" refType="h" fact="0.7"/>
            <dgm:constr type="h" for="ch" forName="BottomSpacing" refType="h" fact="0.3"/>
            <dgm:constr type="w" for="ch" forName="BottomSpacing" refType="w"/>
          </dgm:constrLst>
          <dgm:layoutNode name="TopSpacing">
            <dgm:alg type="sp"/>
            <dgm:shape xmlns:r="http://schemas.openxmlformats.org/officeDocument/2006/relationships" r:blip="">
              <dgm:adjLst/>
            </dgm:shape>
          </dgm:layoutNode>
          <dgm:layoutNode name="Connector" styleLbl="alignNode1">
            <dgm:alg type="sp"/>
            <dgm:shape xmlns:r="http://schemas.openxmlformats.org/officeDocument/2006/relationships" type="flowChartConnector" r:blip="">
              <dgm:adjLst/>
            </dgm:shape>
            <dgm:presOf/>
          </dgm:layoutNode>
          <dgm:layoutNode name="BottomSpacing">
            <dgm:alg type="sp"/>
            <dgm:shape xmlns:r="http://schemas.openxmlformats.org/officeDocument/2006/relationships" r:blip="">
              <dgm:adjLst/>
            </dgm:shape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F2BA52-3C81-485D-AFC0-5A27A9E7D5A4}" type="datetimeFigureOut">
              <a:rPr lang="fr-BE" smtClean="0"/>
              <a:t>17-06-19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28A50-BC03-4D4A-B122-9F04C3129A4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84863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28A50-BC03-4D4A-B122-9F04C3129A41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84766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BE" altLang="fr-FR" smtClean="0"/>
              <a:t>Pire encore, 10% des conducteurs ont avoué avoir conduit au moins une fois sur les 12 derniers mois sous l’influence à la fois de médicament et d’alcool. Nous verrons que cette combinaison est particulièrement risquée</a:t>
            </a:r>
          </a:p>
        </p:txBody>
      </p:sp>
      <p:sp>
        <p:nvSpPr>
          <p:cNvPr id="266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1AFFED4-3EA0-438E-9873-C15C3A5D8C65}" type="slidenum">
              <a:rPr lang="fr-BE" altLang="fr-FR" smtClean="0"/>
              <a:pPr/>
              <a:t>15</a:t>
            </a:fld>
            <a:endParaRPr lang="fr-BE" altLang="fr-FR" smtClean="0"/>
          </a:p>
        </p:txBody>
      </p:sp>
    </p:spTree>
    <p:extLst>
      <p:ext uri="{BB962C8B-B14F-4D97-AF65-F5344CB8AC3E}">
        <p14:creationId xmlns:p14="http://schemas.microsoft.com/office/powerpoint/2010/main" val="40115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altLang="fr-FR" dirty="0" smtClean="0"/>
          </a:p>
        </p:txBody>
      </p:sp>
      <p:sp>
        <p:nvSpPr>
          <p:cNvPr id="2867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EF25782-6799-4FE5-845B-46D3361F333E}" type="slidenum">
              <a:rPr lang="fr-BE" altLang="fr-FR" smtClean="0"/>
              <a:pPr/>
              <a:t>16</a:t>
            </a:fld>
            <a:endParaRPr lang="fr-BE" altLang="fr-FR" smtClean="0"/>
          </a:p>
        </p:txBody>
      </p:sp>
    </p:spTree>
    <p:extLst>
      <p:ext uri="{BB962C8B-B14F-4D97-AF65-F5344CB8AC3E}">
        <p14:creationId xmlns:p14="http://schemas.microsoft.com/office/powerpoint/2010/main" val="40460168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altLang="fr-FR" dirty="0" smtClean="0"/>
          </a:p>
        </p:txBody>
      </p:sp>
      <p:sp>
        <p:nvSpPr>
          <p:cNvPr id="327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9EDD9E1-304E-4480-9DC4-4918109D0B3C}" type="slidenum">
              <a:rPr lang="fr-BE" altLang="fr-FR" smtClean="0"/>
              <a:pPr/>
              <a:t>17</a:t>
            </a:fld>
            <a:endParaRPr lang="fr-BE" altLang="fr-FR" smtClean="0"/>
          </a:p>
        </p:txBody>
      </p:sp>
    </p:spTree>
    <p:extLst>
      <p:ext uri="{BB962C8B-B14F-4D97-AF65-F5344CB8AC3E}">
        <p14:creationId xmlns:p14="http://schemas.microsoft.com/office/powerpoint/2010/main" val="8537174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altLang="fr-FR" dirty="0" smtClean="0"/>
          </a:p>
        </p:txBody>
      </p:sp>
      <p:sp>
        <p:nvSpPr>
          <p:cNvPr id="307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9E732EB-2539-4744-9B0E-9AC0CCCB8619}" type="slidenum">
              <a:rPr lang="fr-BE" altLang="fr-FR" smtClean="0"/>
              <a:pPr/>
              <a:t>18</a:t>
            </a:fld>
            <a:endParaRPr lang="fr-BE" altLang="fr-FR" smtClean="0"/>
          </a:p>
        </p:txBody>
      </p:sp>
    </p:spTree>
    <p:extLst>
      <p:ext uri="{BB962C8B-B14F-4D97-AF65-F5344CB8AC3E}">
        <p14:creationId xmlns:p14="http://schemas.microsoft.com/office/powerpoint/2010/main" val="25828370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28A50-BC03-4D4A-B122-9F04C3129A41}" type="slidenum">
              <a:rPr lang="fr-BE" smtClean="0"/>
              <a:t>19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535334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altLang="fr-FR" dirty="0" smtClean="0"/>
          </a:p>
        </p:txBody>
      </p:sp>
      <p:sp>
        <p:nvSpPr>
          <p:cNvPr id="348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109AF30-457C-4DA0-811D-28C1FB28B6F8}" type="slidenum">
              <a:rPr lang="fr-BE" altLang="fr-FR" smtClean="0"/>
              <a:pPr/>
              <a:t>20</a:t>
            </a:fld>
            <a:endParaRPr lang="fr-BE" altLang="fr-FR" smtClean="0"/>
          </a:p>
        </p:txBody>
      </p:sp>
    </p:spTree>
    <p:extLst>
      <p:ext uri="{BB962C8B-B14F-4D97-AF65-F5344CB8AC3E}">
        <p14:creationId xmlns:p14="http://schemas.microsoft.com/office/powerpoint/2010/main" val="9466189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BE" altLang="fr-FR" dirty="0" smtClean="0"/>
          </a:p>
        </p:txBody>
      </p:sp>
      <p:sp>
        <p:nvSpPr>
          <p:cNvPr id="1434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5B964DE-D8AD-4397-BC3A-A83AAE312946}" type="slidenum">
              <a:rPr lang="fr-BE" altLang="fr-FR" smtClean="0"/>
              <a:pPr/>
              <a:t>21</a:t>
            </a:fld>
            <a:endParaRPr lang="fr-BE" altLang="fr-FR" smtClean="0"/>
          </a:p>
        </p:txBody>
      </p:sp>
    </p:spTree>
    <p:extLst>
      <p:ext uri="{BB962C8B-B14F-4D97-AF65-F5344CB8AC3E}">
        <p14:creationId xmlns:p14="http://schemas.microsoft.com/office/powerpoint/2010/main" val="22646914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altLang="fr-FR" dirty="0" smtClean="0"/>
          </a:p>
        </p:txBody>
      </p:sp>
      <p:sp>
        <p:nvSpPr>
          <p:cNvPr id="163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2A1D2D7-9169-442C-A64C-AF56A6FCE01C}" type="slidenum">
              <a:rPr lang="fr-BE" altLang="fr-FR" smtClean="0"/>
              <a:pPr/>
              <a:t>23</a:t>
            </a:fld>
            <a:endParaRPr lang="fr-BE" altLang="fr-FR" smtClean="0"/>
          </a:p>
        </p:txBody>
      </p:sp>
    </p:spTree>
    <p:extLst>
      <p:ext uri="{BB962C8B-B14F-4D97-AF65-F5344CB8AC3E}">
        <p14:creationId xmlns:p14="http://schemas.microsoft.com/office/powerpoint/2010/main" val="37193300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altLang="fr-FR" dirty="0" smtClean="0"/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970135E-6E8A-4FAC-AB24-4372C1DC77F1}" type="slidenum">
              <a:rPr lang="fr-BE" altLang="fr-FR" smtClean="0"/>
              <a:pPr/>
              <a:t>24</a:t>
            </a:fld>
            <a:endParaRPr lang="fr-BE" altLang="fr-FR" smtClean="0"/>
          </a:p>
        </p:txBody>
      </p:sp>
    </p:spTree>
    <p:extLst>
      <p:ext uri="{BB962C8B-B14F-4D97-AF65-F5344CB8AC3E}">
        <p14:creationId xmlns:p14="http://schemas.microsoft.com/office/powerpoint/2010/main" val="12765477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altLang="fr-FR" smtClean="0"/>
          </a:p>
        </p:txBody>
      </p:sp>
      <p:sp>
        <p:nvSpPr>
          <p:cNvPr id="3891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613ABDE-4593-4095-93A9-1D8C1B4C7157}" type="slidenum">
              <a:rPr lang="fr-BE" altLang="fr-FR" smtClean="0"/>
              <a:pPr/>
              <a:t>25</a:t>
            </a:fld>
            <a:endParaRPr lang="fr-BE" altLang="fr-FR" smtClean="0"/>
          </a:p>
        </p:txBody>
      </p:sp>
    </p:spTree>
    <p:extLst>
      <p:ext uri="{BB962C8B-B14F-4D97-AF65-F5344CB8AC3E}">
        <p14:creationId xmlns:p14="http://schemas.microsoft.com/office/powerpoint/2010/main" val="3417760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28A50-BC03-4D4A-B122-9F04C3129A41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79767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28A50-BC03-4D4A-B122-9F04C3129A41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5465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28A50-BC03-4D4A-B122-9F04C3129A41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6340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altLang="fr-FR" dirty="0" smtClean="0"/>
          </a:p>
        </p:txBody>
      </p:sp>
      <p:sp>
        <p:nvSpPr>
          <p:cNvPr id="204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E041379-090E-4217-A11A-CFAB11273135}" type="slidenum">
              <a:rPr lang="fr-BE" altLang="fr-FR" smtClean="0"/>
              <a:pPr/>
              <a:t>10</a:t>
            </a:fld>
            <a:endParaRPr lang="fr-BE" altLang="fr-FR" smtClean="0"/>
          </a:p>
        </p:txBody>
      </p:sp>
    </p:spTree>
    <p:extLst>
      <p:ext uri="{BB962C8B-B14F-4D97-AF65-F5344CB8AC3E}">
        <p14:creationId xmlns:p14="http://schemas.microsoft.com/office/powerpoint/2010/main" val="2116319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28A50-BC03-4D4A-B122-9F04C3129A41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77548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D6041-C3A1-476C-8353-171814D5E2A0}" type="slidenum">
              <a:rPr lang="fr-BE" smtClean="0"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00342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altLang="fr-FR" dirty="0" smtClean="0"/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28DF0CB-C2B5-4616-850A-D83ACE2BE278}" type="slidenum">
              <a:rPr lang="fr-BE" altLang="fr-FR" smtClean="0"/>
              <a:pPr/>
              <a:t>13</a:t>
            </a:fld>
            <a:endParaRPr lang="fr-BE" altLang="fr-FR" smtClean="0"/>
          </a:p>
        </p:txBody>
      </p:sp>
    </p:spTree>
    <p:extLst>
      <p:ext uri="{BB962C8B-B14F-4D97-AF65-F5344CB8AC3E}">
        <p14:creationId xmlns:p14="http://schemas.microsoft.com/office/powerpoint/2010/main" val="693445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altLang="fr-FR" dirty="0" smtClean="0"/>
          </a:p>
        </p:txBody>
      </p:sp>
      <p:sp>
        <p:nvSpPr>
          <p:cNvPr id="245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8DE63F2-27E1-466E-BC1B-EBC30FF4D57F}" type="slidenum">
              <a:rPr lang="fr-BE" altLang="fr-FR" smtClean="0"/>
              <a:pPr/>
              <a:t>14</a:t>
            </a:fld>
            <a:endParaRPr lang="fr-BE" altLang="fr-FR" smtClean="0"/>
          </a:p>
        </p:txBody>
      </p:sp>
    </p:spTree>
    <p:extLst>
      <p:ext uri="{BB962C8B-B14F-4D97-AF65-F5344CB8AC3E}">
        <p14:creationId xmlns:p14="http://schemas.microsoft.com/office/powerpoint/2010/main" val="2700499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38"/>
            <a:ext cx="9144000" cy="695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 noChangeAspect="1"/>
          </p:cNvSpPr>
          <p:nvPr>
            <p:ph type="ctrTitle"/>
          </p:nvPr>
        </p:nvSpPr>
        <p:spPr>
          <a:xfrm>
            <a:off x="2555776" y="2924944"/>
            <a:ext cx="6588224" cy="1224136"/>
          </a:xfrm>
        </p:spPr>
        <p:txBody>
          <a:bodyPr>
            <a:normAutofit/>
          </a:bodyPr>
          <a:lstStyle>
            <a:lvl1pPr algn="l">
              <a:defRPr sz="3600" b="1" i="0" cap="all" baseline="0">
                <a:solidFill>
                  <a:srgbClr val="464749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11" name="Espace réservé du contenu 10"/>
          <p:cNvSpPr>
            <a:spLocks noGrp="1" noChangeAspect="1"/>
          </p:cNvSpPr>
          <p:nvPr>
            <p:ph sz="quarter" idx="10"/>
          </p:nvPr>
        </p:nvSpPr>
        <p:spPr>
          <a:xfrm>
            <a:off x="4427984" y="1628800"/>
            <a:ext cx="4536504" cy="432048"/>
          </a:xfrm>
        </p:spPr>
        <p:txBody>
          <a:bodyPr>
            <a:normAutofit/>
          </a:bodyPr>
          <a:lstStyle>
            <a:lvl1pPr>
              <a:buNone/>
              <a:defRPr sz="2600" baseline="0">
                <a:solidFill>
                  <a:srgbClr val="464749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6594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0488"/>
            <a:ext cx="9144000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numéro de diapositive 5">
            <a:extLst>
              <a:ext uri="{FF2B5EF4-FFF2-40B4-BE49-F238E27FC236}"/>
            </a:extLst>
          </p:cNvPr>
          <p:cNvSpPr txBox="1">
            <a:spLocks/>
          </p:cNvSpPr>
          <p:nvPr userDrawn="1"/>
        </p:nvSpPr>
        <p:spPr>
          <a:xfrm>
            <a:off x="539750" y="6492875"/>
            <a:ext cx="647700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5ECBB80F-CE76-4F12-B2AF-92368BBDC195}" type="slidenum">
              <a:rPr lang="fr-BE" sz="1200" smtClean="0">
                <a:solidFill>
                  <a:schemeClr val="bg1"/>
                </a:solidFill>
                <a:latin typeface="Calibri" panose="020F0502020204030204" pitchFamily="34" charset="0"/>
              </a:rPr>
              <a:pPr algn="r" eaLnBrk="1" hangingPunct="1">
                <a:defRPr/>
              </a:pPr>
              <a:t>‹N°›</a:t>
            </a:fld>
            <a:endParaRPr lang="fr-BE" sz="12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re 1"/>
          <p:cNvSpPr>
            <a:spLocks noGrp="1" noChangeAspect="1"/>
          </p:cNvSpPr>
          <p:nvPr>
            <p:ph type="title"/>
          </p:nvPr>
        </p:nvSpPr>
        <p:spPr>
          <a:xfrm>
            <a:off x="467544" y="0"/>
            <a:ext cx="6120680" cy="908720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fr-BE" sz="3000" b="1" i="0" kern="1200" cap="all" baseline="0" dirty="0" smtClean="0">
                <a:solidFill>
                  <a:srgbClr val="0AA0AF"/>
                </a:solidFill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8" name="Espace réservé du contenu 2"/>
          <p:cNvSpPr>
            <a:spLocks noGrp="1" noChangeAspect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>
            <a:lvl1pPr marL="342900" indent="-342900">
              <a:buFontTx/>
              <a:buBlip>
                <a:blip r:embed="rId3"/>
              </a:buBlip>
              <a:defRPr baseline="0">
                <a:solidFill>
                  <a:srgbClr val="4647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AA0AF"/>
              </a:buClr>
              <a:buFont typeface="Arial" panose="020B0604020202020204" pitchFamily="34" charset="0"/>
              <a:buChar char="►"/>
              <a:defRPr baseline="0">
                <a:solidFill>
                  <a:srgbClr val="4647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AA0AF"/>
              </a:buClr>
              <a:defRPr baseline="0">
                <a:solidFill>
                  <a:srgbClr val="4647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AA0AF"/>
              </a:buClr>
              <a:defRPr baseline="0">
                <a:solidFill>
                  <a:srgbClr val="4647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AA0AF"/>
              </a:buClr>
              <a:buFont typeface="Wingdings" pitchFamily="2" charset="2"/>
              <a:buChar char="Ø"/>
              <a:defRPr baseline="0">
                <a:solidFill>
                  <a:srgbClr val="4647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88436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0488"/>
            <a:ext cx="9144000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numéro de diapositive 5">
            <a:extLst>
              <a:ext uri="{FF2B5EF4-FFF2-40B4-BE49-F238E27FC236}"/>
            </a:extLst>
          </p:cNvPr>
          <p:cNvSpPr txBox="1">
            <a:spLocks/>
          </p:cNvSpPr>
          <p:nvPr userDrawn="1"/>
        </p:nvSpPr>
        <p:spPr>
          <a:xfrm>
            <a:off x="539750" y="6492875"/>
            <a:ext cx="647700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28163126-E3E4-42CF-B88F-FF089FDE622B}" type="slidenum">
              <a:rPr lang="fr-BE" sz="1200" smtClean="0">
                <a:solidFill>
                  <a:schemeClr val="bg1"/>
                </a:solidFill>
                <a:latin typeface="Calibri" panose="020F0502020204030204" pitchFamily="34" charset="0"/>
              </a:rPr>
              <a:pPr algn="r" eaLnBrk="1" hangingPunct="1">
                <a:defRPr/>
              </a:pPr>
              <a:t>‹N°›</a:t>
            </a:fld>
            <a:endParaRPr lang="fr-BE" sz="12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re 1"/>
          <p:cNvSpPr>
            <a:spLocks noGrp="1" noChangeAspect="1"/>
          </p:cNvSpPr>
          <p:nvPr>
            <p:ph type="title"/>
          </p:nvPr>
        </p:nvSpPr>
        <p:spPr>
          <a:xfrm>
            <a:off x="457200" y="-27384"/>
            <a:ext cx="6275040" cy="850106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fr-BE" sz="3000" b="1" i="0" kern="1200" cap="all" baseline="0" dirty="0" smtClean="0">
                <a:solidFill>
                  <a:srgbClr val="0091A0"/>
                </a:solidFill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 noChangeAspect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 marL="342900" indent="-342900">
              <a:buFontTx/>
              <a:buBlip>
                <a:blip r:embed="rId3"/>
              </a:buBlip>
              <a:defRPr sz="2800" baseline="0">
                <a:solidFill>
                  <a:srgbClr val="464749"/>
                </a:solidFill>
                <a:latin typeface="Arial" panose="020B0604020202020204" pitchFamily="34" charset="0"/>
                <a:cs typeface="Arial" pitchFamily="34" charset="0"/>
              </a:defRPr>
            </a:lvl1pPr>
            <a:lvl2pPr marL="742950" indent="-285750">
              <a:buClr>
                <a:srgbClr val="0AA0AF"/>
              </a:buClr>
              <a:buFont typeface="Arial" panose="020B0604020202020204" pitchFamily="34" charset="0"/>
              <a:buChar char="►"/>
              <a:defRPr sz="2400" baseline="0">
                <a:solidFill>
                  <a:srgbClr val="464749"/>
                </a:solidFill>
                <a:latin typeface="Arial" panose="020B0604020202020204" pitchFamily="34" charset="0"/>
                <a:cs typeface="Arial" pitchFamily="34" charset="0"/>
              </a:defRPr>
            </a:lvl2pPr>
            <a:lvl3pPr>
              <a:buClr>
                <a:srgbClr val="0AA0AF"/>
              </a:buClr>
              <a:defRPr sz="2000" baseline="0">
                <a:solidFill>
                  <a:srgbClr val="464749"/>
                </a:solidFill>
                <a:latin typeface="Arial" panose="020B0604020202020204" pitchFamily="34" charset="0"/>
                <a:cs typeface="Arial" pitchFamily="34" charset="0"/>
              </a:defRPr>
            </a:lvl3pPr>
            <a:lvl4pPr>
              <a:buClr>
                <a:srgbClr val="0AA0AF"/>
              </a:buClr>
              <a:defRPr sz="1800" baseline="0">
                <a:solidFill>
                  <a:srgbClr val="464749"/>
                </a:solidFill>
                <a:latin typeface="Arial" panose="020B0604020202020204" pitchFamily="34" charset="0"/>
                <a:cs typeface="Arial" pitchFamily="34" charset="0"/>
              </a:defRPr>
            </a:lvl4pPr>
            <a:lvl5pPr>
              <a:buClr>
                <a:srgbClr val="0AA0AF"/>
              </a:buClr>
              <a:buFont typeface="Wingdings" pitchFamily="2" charset="2"/>
              <a:buChar char="Ø"/>
              <a:defRPr sz="1800" baseline="0">
                <a:solidFill>
                  <a:srgbClr val="464749"/>
                </a:solidFill>
                <a:latin typeface="Arial" panose="020B0604020202020204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4" name="Espace réservé du contenu 3"/>
          <p:cNvSpPr>
            <a:spLocks noGrp="1" noChangeAspect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 marL="342900" indent="-342900">
              <a:buFontTx/>
              <a:buBlip>
                <a:blip r:embed="rId3"/>
              </a:buBlip>
              <a:defRPr lang="fr-FR" sz="2800" kern="1200" baseline="0" dirty="0" smtClean="0">
                <a:solidFill>
                  <a:srgbClr val="464749"/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  <a:lvl2pPr marL="742950" indent="-285750">
              <a:buClr>
                <a:srgbClr val="0091A0"/>
              </a:buClr>
              <a:buFont typeface="Arial" panose="020B0604020202020204" pitchFamily="34" charset="0"/>
              <a:buChar char="►"/>
              <a:defRPr lang="fr-FR" sz="2400" kern="1200" baseline="0" dirty="0" smtClean="0">
                <a:solidFill>
                  <a:srgbClr val="464749"/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2pPr>
            <a:lvl3pPr>
              <a:buClr>
                <a:srgbClr val="0091A0"/>
              </a:buClr>
              <a:defRPr lang="fr-FR" sz="2000" kern="1200" baseline="0" dirty="0" smtClean="0">
                <a:solidFill>
                  <a:srgbClr val="464749"/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3pPr>
            <a:lvl4pPr>
              <a:buClr>
                <a:srgbClr val="0091A0"/>
              </a:buClr>
              <a:defRPr lang="fr-FR" sz="1800" kern="1200" baseline="0" dirty="0" smtClean="0">
                <a:solidFill>
                  <a:srgbClr val="464749"/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4pPr>
            <a:lvl5pPr>
              <a:buClr>
                <a:srgbClr val="0091A0"/>
              </a:buClr>
              <a:buFont typeface="Wingdings" pitchFamily="2" charset="2"/>
              <a:buChar char="Ø"/>
              <a:defRPr lang="fr-BE" sz="1800" kern="1200" baseline="0" dirty="0" smtClean="0">
                <a:solidFill>
                  <a:srgbClr val="464749"/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63087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0488"/>
            <a:ext cx="9144000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5">
            <a:extLst>
              <a:ext uri="{FF2B5EF4-FFF2-40B4-BE49-F238E27FC236}"/>
            </a:extLst>
          </p:cNvPr>
          <p:cNvSpPr txBox="1">
            <a:spLocks/>
          </p:cNvSpPr>
          <p:nvPr userDrawn="1"/>
        </p:nvSpPr>
        <p:spPr>
          <a:xfrm>
            <a:off x="539750" y="6492875"/>
            <a:ext cx="647700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05736910-0FEE-42A1-9C68-30F94296D35F}" type="slidenum">
              <a:rPr lang="fr-BE" sz="1200" smtClean="0">
                <a:solidFill>
                  <a:schemeClr val="bg1"/>
                </a:solidFill>
                <a:latin typeface="Calibri" panose="020F0502020204030204" pitchFamily="34" charset="0"/>
              </a:rPr>
              <a:pPr algn="r" eaLnBrk="1" hangingPunct="1">
                <a:defRPr/>
              </a:pPr>
              <a:t>‹N°›</a:t>
            </a:fld>
            <a:endParaRPr lang="fr-BE" sz="12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re 1"/>
          <p:cNvSpPr>
            <a:spLocks noGrp="1" noChangeAspect="1"/>
          </p:cNvSpPr>
          <p:nvPr>
            <p:ph type="title"/>
          </p:nvPr>
        </p:nvSpPr>
        <p:spPr>
          <a:xfrm>
            <a:off x="467544" y="1844824"/>
            <a:ext cx="8229600" cy="1143000"/>
          </a:xfrm>
        </p:spPr>
        <p:txBody>
          <a:bodyPr>
            <a:normAutofit/>
          </a:bodyPr>
          <a:lstStyle>
            <a:lvl1pPr>
              <a:defRPr lang="fr-BE" sz="3000" b="1" i="0" kern="1200" cap="all" baseline="0" dirty="0" smtClean="0">
                <a:solidFill>
                  <a:srgbClr val="0AA0AF"/>
                </a:solidFill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64368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>
            <a:extLst>
              <a:ext uri="{FF2B5EF4-FFF2-40B4-BE49-F238E27FC236}"/>
            </a:extLst>
          </p:cNvPr>
          <p:cNvSpPr txBox="1">
            <a:spLocks/>
          </p:cNvSpPr>
          <p:nvPr userDrawn="1"/>
        </p:nvSpPr>
        <p:spPr>
          <a:xfrm>
            <a:off x="539750" y="6492875"/>
            <a:ext cx="647700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291FC215-A3DD-43B3-8636-F40DAF4344E0}" type="slidenum">
              <a:rPr lang="fr-BE" sz="1200" smtClean="0">
                <a:solidFill>
                  <a:srgbClr val="464749"/>
                </a:solidFill>
              </a:rPr>
              <a:pPr algn="r" eaLnBrk="1" hangingPunct="1">
                <a:defRPr/>
              </a:pPr>
              <a:t>‹N°›</a:t>
            </a:fld>
            <a:endParaRPr lang="fr-BE" sz="1200" dirty="0">
              <a:solidFill>
                <a:srgbClr val="4647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558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0488"/>
            <a:ext cx="9144000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numéro de diapositive 5">
            <a:extLst>
              <a:ext uri="{FF2B5EF4-FFF2-40B4-BE49-F238E27FC236}"/>
            </a:extLst>
          </p:cNvPr>
          <p:cNvSpPr txBox="1">
            <a:spLocks/>
          </p:cNvSpPr>
          <p:nvPr userDrawn="1"/>
        </p:nvSpPr>
        <p:spPr>
          <a:xfrm>
            <a:off x="539750" y="6492875"/>
            <a:ext cx="647700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0E11E496-BE1F-461F-BE28-FCFE482EBA62}" type="slidenum">
              <a:rPr lang="fr-BE" sz="1200" smtClean="0">
                <a:solidFill>
                  <a:schemeClr val="bg1"/>
                </a:solidFill>
                <a:latin typeface="Calibri" panose="020F0502020204030204" pitchFamily="34" charset="0"/>
              </a:rPr>
              <a:pPr algn="r" eaLnBrk="1" hangingPunct="1">
                <a:defRPr/>
              </a:pPr>
              <a:t>‹N°›</a:t>
            </a:fld>
            <a:endParaRPr lang="fr-BE" sz="12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re 1"/>
          <p:cNvSpPr>
            <a:spLocks noGrp="1" noChangeAspect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000" b="1" baseline="0">
                <a:solidFill>
                  <a:srgbClr val="464749"/>
                </a:solidFill>
                <a:latin typeface="Arial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 dirty="0"/>
          </a:p>
        </p:txBody>
      </p:sp>
      <p:sp>
        <p:nvSpPr>
          <p:cNvPr id="4" name="Espace réservé du texte 3"/>
          <p:cNvSpPr>
            <a:spLocks noGrp="1" noChangeAspect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rgbClr val="464749"/>
                </a:solidFill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87342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  <a:endParaRPr lang="fr-BE" altLang="fr-FR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fr-BE" altLang="fr-FR" smtClean="0"/>
          </a:p>
        </p:txBody>
      </p:sp>
      <p:sp>
        <p:nvSpPr>
          <p:cNvPr id="4" name="Espace réservé de la date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EB6C6A7-5D99-4D51-B25A-D7F2ED685653}" type="datetimeFigureOut">
              <a:rPr lang="fr-BE"/>
              <a:pPr>
                <a:defRPr/>
              </a:pPr>
              <a:t>17-06-19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19A6C6-C293-4B03-83D0-763FCFFFB58B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875" y="2924175"/>
            <a:ext cx="6588125" cy="12239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BE" dirty="0" smtClean="0"/>
              <a:t>Conduite sous influence de médicaments</a:t>
            </a:r>
            <a:br>
              <a:rPr lang="fr-BE" dirty="0" smtClean="0"/>
            </a:br>
            <a:r>
              <a:rPr lang="fr-BE" sz="2700" cap="none" dirty="0" smtClean="0"/>
              <a:t>Mesure d’attitudes en Wallonie</a:t>
            </a:r>
            <a:endParaRPr lang="fr-BE" sz="2700" cap="none" dirty="0"/>
          </a:p>
        </p:txBody>
      </p:sp>
      <p:sp>
        <p:nvSpPr>
          <p:cNvPr id="7" name="Espace réservé du contenu 6">
            <a:extLst>
              <a:ext uri="{FF2B5EF4-FFF2-40B4-BE49-F238E27FC236}"/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27984" y="1124744"/>
            <a:ext cx="4537075" cy="1008112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BE" dirty="0" smtClean="0"/>
              <a:t>RFTM – 12 juin 2019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BE" dirty="0" smtClean="0"/>
              <a:t>Mathieu </a:t>
            </a:r>
            <a:r>
              <a:rPr lang="fr-BE" dirty="0" smtClean="0"/>
              <a:t>Roynard (responsable étude)</a:t>
            </a:r>
            <a:endParaRPr lang="fr-BE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BE" dirty="0" smtClean="0"/>
              <a:t>François </a:t>
            </a:r>
            <a:r>
              <a:rPr lang="fr-BE" dirty="0" smtClean="0"/>
              <a:t>Riguelle (présentation)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6275388" cy="8493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dirty="0" smtClean="0"/>
              <a:t>Rôle dans les accidents</a:t>
            </a:r>
            <a:endParaRPr dirty="0"/>
          </a:p>
        </p:txBody>
      </p:sp>
      <p:graphicFrame>
        <p:nvGraphicFramePr>
          <p:cNvPr id="16" name="Diagramme 15"/>
          <p:cNvGraphicFramePr/>
          <p:nvPr>
            <p:extLst>
              <p:ext uri="{D42A27DB-BD31-4B8C-83A1-F6EECF244321}">
                <p14:modId xmlns:p14="http://schemas.microsoft.com/office/powerpoint/2010/main" val="1875087564"/>
              </p:ext>
            </p:extLst>
          </p:nvPr>
        </p:nvGraphicFramePr>
        <p:xfrm>
          <a:off x="457200" y="620688"/>
          <a:ext cx="814724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460" name="ZoneTexte 16"/>
          <p:cNvSpPr txBox="1">
            <a:spLocks noChangeArrowheads="1"/>
          </p:cNvSpPr>
          <p:nvPr/>
        </p:nvSpPr>
        <p:spPr bwMode="auto">
          <a:xfrm>
            <a:off x="323850" y="1603375"/>
            <a:ext cx="15113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1400">
                <a:latin typeface="Arial" panose="020B0604020202020204" pitchFamily="34" charset="0"/>
              </a:rPr>
              <a:t>Taux d’alcool &gt;0,5 et &lt; 0,8 g/l</a:t>
            </a:r>
          </a:p>
        </p:txBody>
      </p:sp>
      <p:sp>
        <p:nvSpPr>
          <p:cNvPr id="19461" name="ZoneTexte 20"/>
          <p:cNvSpPr txBox="1">
            <a:spLocks noChangeArrowheads="1"/>
          </p:cNvSpPr>
          <p:nvPr/>
        </p:nvSpPr>
        <p:spPr bwMode="auto">
          <a:xfrm>
            <a:off x="6732588" y="1603375"/>
            <a:ext cx="24479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1400">
                <a:latin typeface="Arial" panose="020B0604020202020204" pitchFamily="34" charset="0"/>
              </a:rPr>
              <a:t>Benzodiazépines ou Z-drugs ou opiacés médicaux</a:t>
            </a:r>
          </a:p>
        </p:txBody>
      </p:sp>
      <p:sp>
        <p:nvSpPr>
          <p:cNvPr id="19462" name="ZoneTexte 21"/>
          <p:cNvSpPr txBox="1">
            <a:spLocks noChangeArrowheads="1"/>
          </p:cNvSpPr>
          <p:nvPr/>
        </p:nvSpPr>
        <p:spPr bwMode="auto">
          <a:xfrm>
            <a:off x="6953945" y="4835524"/>
            <a:ext cx="24479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1400" dirty="0">
                <a:latin typeface="Arial" panose="020B0604020202020204" pitchFamily="34" charset="0"/>
              </a:rPr>
              <a:t>Alcool + </a:t>
            </a:r>
            <a:r>
              <a:rPr lang="fr-BE" altLang="fr-FR" sz="1400" dirty="0" smtClean="0">
                <a:latin typeface="Arial" panose="020B0604020202020204" pitchFamily="34" charset="0"/>
              </a:rPr>
              <a:t>médicaments</a:t>
            </a:r>
            <a:endParaRPr lang="fr-BE" altLang="fr-FR" sz="1400" dirty="0">
              <a:latin typeface="Arial" panose="020B0604020202020204" pitchFamily="34" charset="0"/>
            </a:endParaRPr>
          </a:p>
        </p:txBody>
      </p:sp>
      <p:pic>
        <p:nvPicPr>
          <p:cNvPr id="19463" name="Imag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294" y="4592638"/>
            <a:ext cx="1752600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ZoneTexte 23"/>
          <p:cNvSpPr txBox="1">
            <a:spLocks noChangeArrowheads="1"/>
          </p:cNvSpPr>
          <p:nvPr/>
        </p:nvSpPr>
        <p:spPr bwMode="auto">
          <a:xfrm>
            <a:off x="388144" y="3397251"/>
            <a:ext cx="15113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1400" dirty="0">
                <a:latin typeface="Arial" panose="020B0604020202020204" pitchFamily="34" charset="0"/>
              </a:rPr>
              <a:t>Taux d’alcool &gt;0,8 et &lt; 1,2 g/l</a:t>
            </a:r>
          </a:p>
        </p:txBody>
      </p:sp>
      <p:sp>
        <p:nvSpPr>
          <p:cNvPr id="13" name="ZoneTexte 23"/>
          <p:cNvSpPr txBox="1">
            <a:spLocks noChangeArrowheads="1"/>
          </p:cNvSpPr>
          <p:nvPr/>
        </p:nvSpPr>
        <p:spPr bwMode="auto">
          <a:xfrm>
            <a:off x="396185" y="4891857"/>
            <a:ext cx="15113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1400" dirty="0">
                <a:latin typeface="Arial" panose="020B0604020202020204" pitchFamily="34" charset="0"/>
              </a:rPr>
              <a:t>Taux d’alcool </a:t>
            </a:r>
            <a:r>
              <a:rPr lang="fr-BE" altLang="fr-FR" sz="1400" dirty="0" smtClean="0">
                <a:latin typeface="Arial" panose="020B0604020202020204" pitchFamily="34" charset="0"/>
              </a:rPr>
              <a:t>&gt; 1,2 </a:t>
            </a:r>
            <a:r>
              <a:rPr lang="fr-BE" altLang="fr-FR" sz="1400" dirty="0">
                <a:latin typeface="Arial" panose="020B0604020202020204" pitchFamily="34" charset="0"/>
              </a:rPr>
              <a:t>g/l</a:t>
            </a:r>
          </a:p>
        </p:txBody>
      </p:sp>
      <p:sp>
        <p:nvSpPr>
          <p:cNvPr id="4" name="Rectangle 3"/>
          <p:cNvSpPr/>
          <p:nvPr/>
        </p:nvSpPr>
        <p:spPr>
          <a:xfrm>
            <a:off x="23813" y="2330450"/>
            <a:ext cx="9013825" cy="2174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12" name="Rectangle 11"/>
          <p:cNvSpPr/>
          <p:nvPr/>
        </p:nvSpPr>
        <p:spPr>
          <a:xfrm>
            <a:off x="122238" y="4476750"/>
            <a:ext cx="9013825" cy="1571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19468" name="ZoneTexte 24"/>
          <p:cNvSpPr txBox="1">
            <a:spLocks noChangeArrowheads="1"/>
          </p:cNvSpPr>
          <p:nvPr/>
        </p:nvSpPr>
        <p:spPr bwMode="auto">
          <a:xfrm>
            <a:off x="6950075" y="5759450"/>
            <a:ext cx="2087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1800">
                <a:latin typeface="Arial" panose="020B0604020202020204" pitchFamily="34" charset="0"/>
              </a:rPr>
              <a:t>DRUID, 2011</a:t>
            </a:r>
          </a:p>
        </p:txBody>
      </p:sp>
    </p:spTree>
    <p:extLst>
      <p:ext uri="{BB962C8B-B14F-4D97-AF65-F5344CB8AC3E}">
        <p14:creationId xmlns:p14="http://schemas.microsoft.com/office/powerpoint/2010/main" val="8040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73025"/>
            <a:ext cx="6119812" cy="90805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fr-BE" dirty="0" smtClean="0"/>
              <a:t>Étude de comportement ?</a:t>
            </a:r>
            <a:endParaRPr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340768"/>
            <a:ext cx="8640960" cy="4525963"/>
          </a:xfrm>
        </p:spPr>
        <p:txBody>
          <a:bodyPr/>
          <a:lstStyle/>
          <a:p>
            <a:r>
              <a:rPr lang="fr-BE" dirty="0" smtClean="0"/>
              <a:t> Représentativité &lt;&gt; caractère volontaire</a:t>
            </a:r>
          </a:p>
          <a:p>
            <a:endParaRPr lang="fr-BE" sz="1600" dirty="0" smtClean="0"/>
          </a:p>
          <a:p>
            <a:r>
              <a:rPr lang="fr-BE" dirty="0" smtClean="0"/>
              <a:t> Logistique</a:t>
            </a:r>
          </a:p>
          <a:p>
            <a:endParaRPr lang="fr-BE" sz="1600" dirty="0" smtClean="0"/>
          </a:p>
          <a:p>
            <a:r>
              <a:rPr lang="fr-BE" dirty="0" smtClean="0"/>
              <a:t> Coût</a:t>
            </a:r>
          </a:p>
          <a:p>
            <a:endParaRPr lang="fr-BE" sz="1600" dirty="0" smtClean="0"/>
          </a:p>
          <a:p>
            <a:r>
              <a:rPr lang="fr-BE" dirty="0" smtClean="0"/>
              <a:t> Compréhension du phénomène </a:t>
            </a:r>
            <a:r>
              <a:rPr lang="fr-BE" dirty="0" smtClean="0">
                <a:sym typeface="Wingdings" panose="05000000000000000000" pitchFamily="2" charset="2"/>
              </a:rPr>
              <a:t> enquête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0648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3" t="19901" r="10626" b="14301"/>
          <a:stretch>
            <a:fillRect/>
          </a:stretch>
        </p:blipFill>
        <p:spPr bwMode="auto">
          <a:xfrm>
            <a:off x="3383581" y="931932"/>
            <a:ext cx="5688012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0"/>
            <a:ext cx="6119812" cy="90805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Méthodologie</a:t>
            </a:r>
            <a:endParaRPr dirty="0"/>
          </a:p>
        </p:txBody>
      </p:sp>
      <p:sp>
        <p:nvSpPr>
          <p:cNvPr id="9220" name="Espace réservé du contenu 2"/>
          <p:cNvSpPr>
            <a:spLocks noGrp="1"/>
          </p:cNvSpPr>
          <p:nvPr>
            <p:ph idx="1"/>
          </p:nvPr>
        </p:nvSpPr>
        <p:spPr>
          <a:xfrm>
            <a:off x="1835124" y="1751012"/>
            <a:ext cx="3744988" cy="1152526"/>
          </a:xfrm>
        </p:spPr>
        <p:txBody>
          <a:bodyPr>
            <a:normAutofit fontScale="92500"/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fr-BE" altLang="fr-FR" sz="3600" dirty="0" smtClean="0">
                <a:latin typeface="Arial" panose="020B0604020202020204" pitchFamily="34" charset="0"/>
              </a:rPr>
              <a:t>1 327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fr-BE" altLang="fr-FR" sz="2500" dirty="0"/>
              <a:t>c</a:t>
            </a:r>
            <a:r>
              <a:rPr lang="fr-BE" altLang="fr-FR" sz="2500" dirty="0" smtClean="0"/>
              <a:t>onducteurs de</a:t>
            </a:r>
            <a:r>
              <a:rPr lang="fr-BE" altLang="fr-FR" sz="2500" dirty="0" smtClean="0">
                <a:latin typeface="Arial" panose="020B0604020202020204" pitchFamily="34" charset="0"/>
              </a:rPr>
              <a:t> 18-85 ans</a:t>
            </a:r>
          </a:p>
        </p:txBody>
      </p:sp>
      <p:pic>
        <p:nvPicPr>
          <p:cNvPr id="9221" name="Picture 5" descr="http://i225.photobucket.com/albums/dd222/kschelkun/keynote%20materials/pc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1743075"/>
            <a:ext cx="13970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Espace réservé du contenu 2"/>
          <p:cNvSpPr txBox="1">
            <a:spLocks/>
          </p:cNvSpPr>
          <p:nvPr/>
        </p:nvSpPr>
        <p:spPr bwMode="auto">
          <a:xfrm>
            <a:off x="1881188" y="3482975"/>
            <a:ext cx="4491012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fr-BE" altLang="fr-FR" sz="3600" dirty="0" smtClean="0">
                <a:solidFill>
                  <a:srgbClr val="464749"/>
                </a:solidFill>
                <a:latin typeface="Arial" panose="020B0604020202020204" pitchFamily="34" charset="0"/>
              </a:rPr>
              <a:t>20 </a:t>
            </a:r>
            <a:r>
              <a:rPr lang="fr-BE" altLang="fr-FR" sz="3600" dirty="0">
                <a:solidFill>
                  <a:srgbClr val="464749"/>
                </a:solidFill>
                <a:latin typeface="Arial" panose="020B0604020202020204" pitchFamily="34" charset="0"/>
              </a:rPr>
              <a:t>– </a:t>
            </a:r>
            <a:r>
              <a:rPr lang="fr-BE" altLang="fr-FR" sz="3600" dirty="0" smtClean="0">
                <a:solidFill>
                  <a:srgbClr val="464749"/>
                </a:solidFill>
                <a:latin typeface="Arial" panose="020B0604020202020204" pitchFamily="34" charset="0"/>
              </a:rPr>
              <a:t>30 janvier 2017</a:t>
            </a:r>
            <a:endParaRPr lang="fr-BE" altLang="fr-FR" sz="3600" dirty="0">
              <a:solidFill>
                <a:srgbClr val="464749"/>
              </a:solidFill>
              <a:latin typeface="Arial" panose="020B0604020202020204" pitchFamily="34" charset="0"/>
            </a:endParaRPr>
          </a:p>
        </p:txBody>
      </p:sp>
      <p:pic>
        <p:nvPicPr>
          <p:cNvPr id="9223" name="Picture 7" descr="http://comiteshautwoluwe.be/wp-content/themes/comiteshautwoluwe/images/calenda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87713"/>
            <a:ext cx="1049338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Espace réservé du contenu 2"/>
          <p:cNvSpPr txBox="1">
            <a:spLocks/>
          </p:cNvSpPr>
          <p:nvPr/>
        </p:nvSpPr>
        <p:spPr bwMode="auto">
          <a:xfrm>
            <a:off x="1835124" y="4916710"/>
            <a:ext cx="667824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fr-BE" altLang="fr-FR" sz="3600" dirty="0" smtClean="0">
                <a:solidFill>
                  <a:srgbClr val="464749"/>
                </a:solidFill>
                <a:latin typeface="Arial" panose="020B0604020202020204" pitchFamily="34" charset="0"/>
              </a:rPr>
              <a:t>36 questions / 140 variables</a:t>
            </a:r>
          </a:p>
        </p:txBody>
      </p:sp>
      <p:sp>
        <p:nvSpPr>
          <p:cNvPr id="9225" name="Espace réservé du contenu 2"/>
          <p:cNvSpPr txBox="1">
            <a:spLocks/>
          </p:cNvSpPr>
          <p:nvPr/>
        </p:nvSpPr>
        <p:spPr bwMode="auto">
          <a:xfrm>
            <a:off x="539552" y="4484662"/>
            <a:ext cx="329406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fr-BE" altLang="fr-FR" sz="9600" b="1" dirty="0">
                <a:solidFill>
                  <a:srgbClr val="464749"/>
                </a:solidFill>
                <a:latin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1937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-26988"/>
            <a:ext cx="6275388" cy="849313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/>
              <a:t>Comportement avoué</a:t>
            </a:r>
          </a:p>
        </p:txBody>
      </p:sp>
      <p:sp>
        <p:nvSpPr>
          <p:cNvPr id="21507" name="Espace réservé du contenu 4"/>
          <p:cNvSpPr>
            <a:spLocks noGrp="1"/>
          </p:cNvSpPr>
          <p:nvPr>
            <p:ph sz="half" idx="1"/>
          </p:nvPr>
        </p:nvSpPr>
        <p:spPr>
          <a:xfrm>
            <a:off x="179388" y="908050"/>
            <a:ext cx="8785225" cy="5002213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fr-BE" altLang="fr-FR" sz="40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36 %</a:t>
            </a:r>
            <a:r>
              <a:rPr lang="fr-BE" altLang="fr-FR" dirty="0" smtClean="0">
                <a:latin typeface="Arial" panose="020B0604020202020204" pitchFamily="34" charset="0"/>
              </a:rPr>
              <a:t> des conducteurs ont avoué conduire sous influence de médicaments </a:t>
            </a:r>
            <a:r>
              <a:rPr lang="fr-BE" altLang="fr-FR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au moins une fois par an</a:t>
            </a:r>
          </a:p>
        </p:txBody>
      </p:sp>
      <p:pic>
        <p:nvPicPr>
          <p:cNvPr id="21508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25" y="2068513"/>
            <a:ext cx="4464050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ZoneTexte 2"/>
          <p:cNvSpPr txBox="1">
            <a:spLocks noChangeArrowheads="1"/>
          </p:cNvSpPr>
          <p:nvPr/>
        </p:nvSpPr>
        <p:spPr bwMode="auto">
          <a:xfrm>
            <a:off x="4284663" y="3408363"/>
            <a:ext cx="17287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4800" dirty="0" smtClean="0">
                <a:solidFill>
                  <a:schemeClr val="bg1"/>
                </a:solidFill>
                <a:latin typeface="Arial" panose="020B0604020202020204" pitchFamily="34" charset="0"/>
              </a:rPr>
              <a:t>36 </a:t>
            </a:r>
            <a:r>
              <a:rPr lang="fr-BE" altLang="fr-FR" sz="4800" dirty="0">
                <a:solidFill>
                  <a:schemeClr val="bg1"/>
                </a:solidFill>
                <a:latin typeface="Arial" panose="020B0604020202020204" pitchFamily="34" charset="0"/>
              </a:rPr>
              <a:t>%</a:t>
            </a:r>
          </a:p>
        </p:txBody>
      </p:sp>
      <p:pic>
        <p:nvPicPr>
          <p:cNvPr id="215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513" y="3059113"/>
            <a:ext cx="1281112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ZoneTexte 2"/>
          <p:cNvSpPr txBox="1">
            <a:spLocks noChangeArrowheads="1"/>
          </p:cNvSpPr>
          <p:nvPr/>
        </p:nvSpPr>
        <p:spPr bwMode="auto">
          <a:xfrm>
            <a:off x="2771775" y="4352925"/>
            <a:ext cx="1512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2800" dirty="0" smtClean="0">
                <a:solidFill>
                  <a:schemeClr val="bg1"/>
                </a:solidFill>
                <a:latin typeface="Arial" panose="020B0604020202020204" pitchFamily="34" charset="0"/>
              </a:rPr>
              <a:t>64%</a:t>
            </a:r>
            <a:endParaRPr lang="fr-BE" altLang="fr-FR" sz="2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496942" y="5649675"/>
            <a:ext cx="133632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300" dirty="0" smtClean="0"/>
              <a:t>Source : AWSR</a:t>
            </a:r>
            <a:endParaRPr lang="fr-BE" sz="1300" dirty="0"/>
          </a:p>
        </p:txBody>
      </p:sp>
    </p:spTree>
    <p:extLst>
      <p:ext uri="{BB962C8B-B14F-4D97-AF65-F5344CB8AC3E}">
        <p14:creationId xmlns:p14="http://schemas.microsoft.com/office/powerpoint/2010/main" val="240749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1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100263"/>
            <a:ext cx="6923088" cy="41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-26988"/>
            <a:ext cx="6275388" cy="849313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/>
              <a:t>Comportement avoué</a:t>
            </a:r>
          </a:p>
        </p:txBody>
      </p:sp>
      <p:sp>
        <p:nvSpPr>
          <p:cNvPr id="23555" name="Espace réservé du contenu 4"/>
          <p:cNvSpPr>
            <a:spLocks noGrp="1"/>
          </p:cNvSpPr>
          <p:nvPr>
            <p:ph sz="half" idx="1"/>
          </p:nvPr>
        </p:nvSpPr>
        <p:spPr>
          <a:xfrm>
            <a:off x="-1588" y="914400"/>
            <a:ext cx="9145588" cy="1314450"/>
          </a:xfrm>
        </p:spPr>
        <p:txBody>
          <a:bodyPr>
            <a:normAutofit fontScale="85000" lnSpcReduction="10000"/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fr-BE" altLang="fr-FR" sz="47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11 %</a:t>
            </a:r>
            <a:r>
              <a:rPr lang="fr-BE" altLang="fr-FR" sz="4700" dirty="0" smtClean="0">
                <a:latin typeface="Arial" panose="020B0604020202020204" pitchFamily="34" charset="0"/>
              </a:rPr>
              <a:t> </a:t>
            </a:r>
            <a:r>
              <a:rPr lang="fr-BE" altLang="fr-FR" sz="3100" dirty="0" smtClean="0"/>
              <a:t>des conducteurs ont avoué conduire</a:t>
            </a:r>
            <a:r>
              <a:rPr lang="fr-BE" altLang="fr-FR" sz="3100" b="1" dirty="0" smtClean="0"/>
              <a:t> </a:t>
            </a:r>
            <a:r>
              <a:rPr lang="fr-BE" altLang="fr-FR" sz="3100" dirty="0"/>
              <a:t>sous influence de médicaments </a:t>
            </a:r>
            <a:r>
              <a:rPr lang="fr-BE" altLang="fr-FR" sz="3100" b="1" dirty="0" smtClean="0">
                <a:solidFill>
                  <a:srgbClr val="00B050"/>
                </a:solidFill>
              </a:rPr>
              <a:t>au moins une fois par semaine</a:t>
            </a:r>
            <a:endParaRPr lang="fr-BE" altLang="fr-FR" sz="3100" dirty="0" smtClean="0">
              <a:solidFill>
                <a:srgbClr val="00B050"/>
              </a:solidFill>
            </a:endParaRPr>
          </a:p>
        </p:txBody>
      </p:sp>
      <p:sp>
        <p:nvSpPr>
          <p:cNvPr id="23556" name="ZoneTexte 2"/>
          <p:cNvSpPr txBox="1">
            <a:spLocks noChangeArrowheads="1"/>
          </p:cNvSpPr>
          <p:nvPr/>
        </p:nvSpPr>
        <p:spPr bwMode="auto">
          <a:xfrm>
            <a:off x="7575550" y="3267075"/>
            <a:ext cx="17287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3600" dirty="0">
                <a:latin typeface="Arial" panose="020B0604020202020204" pitchFamily="34" charset="0"/>
              </a:rPr>
              <a:t>36 %</a:t>
            </a:r>
          </a:p>
        </p:txBody>
      </p:sp>
      <p:sp>
        <p:nvSpPr>
          <p:cNvPr id="23557" name="ZoneTexte 6"/>
          <p:cNvSpPr txBox="1">
            <a:spLocks noChangeArrowheads="1"/>
          </p:cNvSpPr>
          <p:nvPr/>
        </p:nvSpPr>
        <p:spPr bwMode="auto">
          <a:xfrm>
            <a:off x="4443413" y="1809750"/>
            <a:ext cx="17287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1800" dirty="0">
                <a:latin typeface="Arial" panose="020B0604020202020204" pitchFamily="34" charset="0"/>
              </a:rPr>
              <a:t>Plus </a:t>
            </a:r>
            <a:r>
              <a:rPr lang="fr-BE" altLang="fr-FR" sz="1800" dirty="0" smtClean="0">
                <a:latin typeface="Arial" panose="020B0604020202020204" pitchFamily="34" charset="0"/>
              </a:rPr>
              <a:t>d’1 fois</a:t>
            </a:r>
            <a:endParaRPr lang="fr-BE" altLang="fr-FR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BE" altLang="fr-FR" sz="1800" dirty="0">
                <a:latin typeface="Arial" panose="020B0604020202020204" pitchFamily="34" charset="0"/>
              </a:rPr>
              <a:t>par semaine</a:t>
            </a:r>
          </a:p>
        </p:txBody>
      </p:sp>
      <p:sp>
        <p:nvSpPr>
          <p:cNvPr id="23558" name="ZoneTexte 11"/>
          <p:cNvSpPr txBox="1">
            <a:spLocks noChangeArrowheads="1"/>
          </p:cNvSpPr>
          <p:nvPr/>
        </p:nvSpPr>
        <p:spPr bwMode="auto">
          <a:xfrm>
            <a:off x="5389563" y="2598738"/>
            <a:ext cx="14866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1800" dirty="0">
                <a:latin typeface="Arial" panose="020B0604020202020204" pitchFamily="34" charset="0"/>
              </a:rPr>
              <a:t>Plus </a:t>
            </a:r>
            <a:r>
              <a:rPr lang="fr-BE" altLang="fr-FR" sz="1800" dirty="0" smtClean="0">
                <a:latin typeface="Arial" panose="020B0604020202020204" pitchFamily="34" charset="0"/>
              </a:rPr>
              <a:t>d’1 fois </a:t>
            </a:r>
            <a:r>
              <a:rPr lang="fr-BE" altLang="fr-FR" sz="1800" dirty="0">
                <a:latin typeface="Arial" panose="020B0604020202020204" pitchFamily="34" charset="0"/>
              </a:rPr>
              <a:t/>
            </a:r>
            <a:br>
              <a:rPr lang="fr-BE" altLang="fr-FR" sz="1800" dirty="0">
                <a:latin typeface="Arial" panose="020B0604020202020204" pitchFamily="34" charset="0"/>
              </a:rPr>
            </a:br>
            <a:r>
              <a:rPr lang="fr-BE" altLang="fr-FR" sz="1800" dirty="0">
                <a:latin typeface="Arial" panose="020B0604020202020204" pitchFamily="34" charset="0"/>
              </a:rPr>
              <a:t>par mois</a:t>
            </a:r>
          </a:p>
        </p:txBody>
      </p:sp>
      <p:sp>
        <p:nvSpPr>
          <p:cNvPr id="23559" name="ZoneTexte 12"/>
          <p:cNvSpPr txBox="1">
            <a:spLocks noChangeArrowheads="1"/>
          </p:cNvSpPr>
          <p:nvPr/>
        </p:nvSpPr>
        <p:spPr bwMode="auto">
          <a:xfrm>
            <a:off x="5735639" y="4421188"/>
            <a:ext cx="114061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1800" dirty="0">
                <a:latin typeface="Arial" panose="020B0604020202020204" pitchFamily="34" charset="0"/>
              </a:rPr>
              <a:t>Moins </a:t>
            </a:r>
            <a:r>
              <a:rPr lang="fr-BE" altLang="fr-FR" sz="1800" dirty="0" smtClean="0">
                <a:latin typeface="Arial" panose="020B0604020202020204" pitchFamily="34" charset="0"/>
              </a:rPr>
              <a:t>d’1 fois</a:t>
            </a:r>
            <a:r>
              <a:rPr lang="fr-BE" altLang="fr-FR" sz="1800" dirty="0">
                <a:latin typeface="Arial" panose="020B0604020202020204" pitchFamily="34" charset="0"/>
              </a:rPr>
              <a:t/>
            </a:r>
            <a:br>
              <a:rPr lang="fr-BE" altLang="fr-FR" sz="1800" dirty="0">
                <a:latin typeface="Arial" panose="020B0604020202020204" pitchFamily="34" charset="0"/>
              </a:rPr>
            </a:br>
            <a:r>
              <a:rPr lang="fr-BE" altLang="fr-FR" sz="1800" dirty="0">
                <a:latin typeface="Arial" panose="020B0604020202020204" pitchFamily="34" charset="0"/>
              </a:rPr>
              <a:t>par mois</a:t>
            </a:r>
          </a:p>
        </p:txBody>
      </p:sp>
      <p:sp>
        <p:nvSpPr>
          <p:cNvPr id="23562" name="ZoneTexte 5"/>
          <p:cNvSpPr txBox="1">
            <a:spLocks noChangeArrowheads="1"/>
          </p:cNvSpPr>
          <p:nvPr/>
        </p:nvSpPr>
        <p:spPr bwMode="auto">
          <a:xfrm>
            <a:off x="3829050" y="2768600"/>
            <a:ext cx="898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2400">
                <a:solidFill>
                  <a:schemeClr val="bg1"/>
                </a:solidFill>
                <a:latin typeface="Arial" panose="020B0604020202020204" pitchFamily="34" charset="0"/>
              </a:rPr>
              <a:t>11%</a:t>
            </a:r>
          </a:p>
        </p:txBody>
      </p:sp>
      <p:sp>
        <p:nvSpPr>
          <p:cNvPr id="23563" name="ZoneTexte 16"/>
          <p:cNvSpPr txBox="1">
            <a:spLocks noChangeArrowheads="1"/>
          </p:cNvSpPr>
          <p:nvPr/>
        </p:nvSpPr>
        <p:spPr bwMode="auto">
          <a:xfrm>
            <a:off x="4624388" y="3108325"/>
            <a:ext cx="898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2400">
                <a:solidFill>
                  <a:schemeClr val="bg1"/>
                </a:solidFill>
                <a:latin typeface="Arial" panose="020B0604020202020204" pitchFamily="34" charset="0"/>
              </a:rPr>
              <a:t>6%</a:t>
            </a:r>
          </a:p>
        </p:txBody>
      </p:sp>
      <p:sp>
        <p:nvSpPr>
          <p:cNvPr id="23564" name="ZoneTexte 17"/>
          <p:cNvSpPr txBox="1">
            <a:spLocks noChangeArrowheads="1"/>
          </p:cNvSpPr>
          <p:nvPr/>
        </p:nvSpPr>
        <p:spPr bwMode="auto">
          <a:xfrm>
            <a:off x="4678363" y="4078288"/>
            <a:ext cx="898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2400">
                <a:solidFill>
                  <a:schemeClr val="bg1"/>
                </a:solidFill>
                <a:latin typeface="Arial" panose="020B0604020202020204" pitchFamily="34" charset="0"/>
              </a:rPr>
              <a:t>19%</a:t>
            </a:r>
          </a:p>
        </p:txBody>
      </p:sp>
      <p:sp>
        <p:nvSpPr>
          <p:cNvPr id="23565" name="ZoneTexte 18"/>
          <p:cNvSpPr txBox="1">
            <a:spLocks noChangeArrowheads="1"/>
          </p:cNvSpPr>
          <p:nvPr/>
        </p:nvSpPr>
        <p:spPr bwMode="auto">
          <a:xfrm>
            <a:off x="2719388" y="4289425"/>
            <a:ext cx="15113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2800">
                <a:solidFill>
                  <a:schemeClr val="bg1"/>
                </a:solidFill>
                <a:latin typeface="Arial" panose="020B0604020202020204" pitchFamily="34" charset="0"/>
              </a:rPr>
              <a:t>64%</a:t>
            </a:r>
          </a:p>
        </p:txBody>
      </p:sp>
      <p:sp>
        <p:nvSpPr>
          <p:cNvPr id="7" name="Accolade fermante 6"/>
          <p:cNvSpPr/>
          <p:nvPr/>
        </p:nvSpPr>
        <p:spPr>
          <a:xfrm>
            <a:off x="6608763" y="1919288"/>
            <a:ext cx="958850" cy="342523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14" name="ZoneTexte 13"/>
          <p:cNvSpPr txBox="1"/>
          <p:nvPr/>
        </p:nvSpPr>
        <p:spPr>
          <a:xfrm>
            <a:off x="5496942" y="5649675"/>
            <a:ext cx="133632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300" dirty="0" smtClean="0"/>
              <a:t>Source : AWSR</a:t>
            </a:r>
            <a:endParaRPr lang="fr-BE" sz="1300" dirty="0"/>
          </a:p>
        </p:txBody>
      </p:sp>
    </p:spTree>
    <p:extLst>
      <p:ext uri="{BB962C8B-B14F-4D97-AF65-F5344CB8AC3E}">
        <p14:creationId xmlns:p14="http://schemas.microsoft.com/office/powerpoint/2010/main" val="375006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08163"/>
            <a:ext cx="7297738" cy="399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-26988"/>
            <a:ext cx="6275388" cy="849313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/>
              <a:t>Comportement avoué</a:t>
            </a:r>
          </a:p>
        </p:txBody>
      </p:sp>
      <p:sp>
        <p:nvSpPr>
          <p:cNvPr id="25604" name="Espace réservé du contenu 4"/>
          <p:cNvSpPr>
            <a:spLocks noGrp="1"/>
          </p:cNvSpPr>
          <p:nvPr>
            <p:ph sz="half" idx="1"/>
          </p:nvPr>
        </p:nvSpPr>
        <p:spPr>
          <a:xfrm>
            <a:off x="179388" y="908050"/>
            <a:ext cx="8785225" cy="1035050"/>
          </a:xfrm>
        </p:spPr>
        <p:txBody>
          <a:bodyPr>
            <a:normAutofit fontScale="92500" lnSpcReduction="10000"/>
          </a:bodyPr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fr-BE" altLang="fr-FR" sz="40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10 %</a:t>
            </a:r>
            <a:r>
              <a:rPr lang="fr-BE" altLang="fr-FR" dirty="0" smtClean="0">
                <a:latin typeface="Arial" panose="020B0604020202020204" pitchFamily="34" charset="0"/>
              </a:rPr>
              <a:t> des conducteurs ont avoué conduire sous influence de </a:t>
            </a:r>
            <a:r>
              <a:rPr lang="fr-BE" altLang="fr-FR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médicaments et d’alcool en même temps</a:t>
            </a:r>
          </a:p>
        </p:txBody>
      </p:sp>
      <p:sp>
        <p:nvSpPr>
          <p:cNvPr id="25605" name="ZoneTexte 2"/>
          <p:cNvSpPr txBox="1">
            <a:spLocks noChangeArrowheads="1"/>
          </p:cNvSpPr>
          <p:nvPr/>
        </p:nvSpPr>
        <p:spPr bwMode="auto">
          <a:xfrm>
            <a:off x="5219700" y="2879725"/>
            <a:ext cx="1085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2800">
                <a:solidFill>
                  <a:schemeClr val="bg1"/>
                </a:solidFill>
                <a:latin typeface="Arial" panose="020B0604020202020204" pitchFamily="34" charset="0"/>
              </a:rPr>
              <a:t>26 %</a:t>
            </a:r>
          </a:p>
        </p:txBody>
      </p:sp>
      <p:sp>
        <p:nvSpPr>
          <p:cNvPr id="25606" name="ZoneTexte 13"/>
          <p:cNvSpPr txBox="1">
            <a:spLocks noChangeArrowheads="1"/>
          </p:cNvSpPr>
          <p:nvPr/>
        </p:nvSpPr>
        <p:spPr bwMode="auto">
          <a:xfrm>
            <a:off x="5753100" y="4171950"/>
            <a:ext cx="1728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>
                <a:solidFill>
                  <a:schemeClr val="bg1"/>
                </a:solidFill>
                <a:latin typeface="Arial" panose="020B0604020202020204" pitchFamily="34" charset="0"/>
              </a:rPr>
              <a:t>10 %</a:t>
            </a:r>
          </a:p>
        </p:txBody>
      </p:sp>
      <p:sp>
        <p:nvSpPr>
          <p:cNvPr id="25608" name="ZoneTexte 15"/>
          <p:cNvSpPr txBox="1">
            <a:spLocks noChangeArrowheads="1"/>
          </p:cNvSpPr>
          <p:nvPr/>
        </p:nvSpPr>
        <p:spPr bwMode="auto">
          <a:xfrm>
            <a:off x="3494088" y="4221163"/>
            <a:ext cx="1511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2800">
                <a:solidFill>
                  <a:schemeClr val="bg1"/>
                </a:solidFill>
                <a:latin typeface="Arial" panose="020B0604020202020204" pitchFamily="34" charset="0"/>
              </a:rPr>
              <a:t>64%</a:t>
            </a:r>
          </a:p>
        </p:txBody>
      </p:sp>
      <p:pic>
        <p:nvPicPr>
          <p:cNvPr id="25609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774950"/>
            <a:ext cx="136207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Accolade fermante 19"/>
          <p:cNvSpPr/>
          <p:nvPr/>
        </p:nvSpPr>
        <p:spPr>
          <a:xfrm rot="21173378">
            <a:off x="6508750" y="1865313"/>
            <a:ext cx="1055688" cy="3360737"/>
          </a:xfrm>
          <a:prstGeom prst="rightBrace">
            <a:avLst>
              <a:gd name="adj1" fmla="val 27282"/>
              <a:gd name="adj2" fmla="val 4486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25611" name="ZoneTexte 2"/>
          <p:cNvSpPr txBox="1">
            <a:spLocks noChangeArrowheads="1"/>
          </p:cNvSpPr>
          <p:nvPr/>
        </p:nvSpPr>
        <p:spPr bwMode="auto">
          <a:xfrm>
            <a:off x="7481888" y="2963863"/>
            <a:ext cx="17287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3600">
                <a:latin typeface="Arial" panose="020B0604020202020204" pitchFamily="34" charset="0"/>
              </a:rPr>
              <a:t>36 %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496942" y="5649675"/>
            <a:ext cx="133632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300" dirty="0" smtClean="0"/>
              <a:t>Source : AWSR</a:t>
            </a:r>
            <a:endParaRPr lang="fr-BE" sz="1300" dirty="0"/>
          </a:p>
        </p:txBody>
      </p:sp>
    </p:spTree>
    <p:extLst>
      <p:ext uri="{BB962C8B-B14F-4D97-AF65-F5344CB8AC3E}">
        <p14:creationId xmlns:p14="http://schemas.microsoft.com/office/powerpoint/2010/main" val="46596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088" y="1700213"/>
            <a:ext cx="4794250" cy="422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-26988"/>
            <a:ext cx="6275388" cy="849313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/>
              <a:t>Comportement avoué</a:t>
            </a:r>
          </a:p>
        </p:txBody>
      </p:sp>
      <p:sp>
        <p:nvSpPr>
          <p:cNvPr id="27652" name="Espace réservé du contenu 4"/>
          <p:cNvSpPr>
            <a:spLocks noGrp="1"/>
          </p:cNvSpPr>
          <p:nvPr>
            <p:ph sz="half" idx="1"/>
          </p:nvPr>
        </p:nvSpPr>
        <p:spPr>
          <a:xfrm>
            <a:off x="-107950" y="908050"/>
            <a:ext cx="9234488" cy="1035050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fr-BE" altLang="fr-FR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2 %</a:t>
            </a:r>
            <a:r>
              <a:rPr lang="fr-BE" altLang="fr-FR" dirty="0" smtClean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fr-BE" altLang="fr-FR" dirty="0" smtClean="0">
                <a:latin typeface="Arial" panose="020B0604020202020204" pitchFamily="34" charset="0"/>
              </a:rPr>
              <a:t>des conducteurs ont avoué conduire sous influence de </a:t>
            </a:r>
            <a:r>
              <a:rPr lang="fr-BE" altLang="fr-FR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médicaments et d’alcool plus d’1 X par semaine</a:t>
            </a:r>
          </a:p>
        </p:txBody>
      </p:sp>
      <p:sp>
        <p:nvSpPr>
          <p:cNvPr id="27653" name="ZoneTexte 2"/>
          <p:cNvSpPr txBox="1">
            <a:spLocks noChangeArrowheads="1"/>
          </p:cNvSpPr>
          <p:nvPr/>
        </p:nvSpPr>
        <p:spPr bwMode="auto">
          <a:xfrm>
            <a:off x="5148263" y="3009900"/>
            <a:ext cx="1085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2800">
                <a:solidFill>
                  <a:schemeClr val="bg1"/>
                </a:solidFill>
                <a:latin typeface="Arial" panose="020B0604020202020204" pitchFamily="34" charset="0"/>
              </a:rPr>
              <a:t>26 %</a:t>
            </a:r>
          </a:p>
        </p:txBody>
      </p:sp>
      <p:sp>
        <p:nvSpPr>
          <p:cNvPr id="27654" name="ZoneTexte 5"/>
          <p:cNvSpPr txBox="1">
            <a:spLocks noChangeArrowheads="1"/>
          </p:cNvSpPr>
          <p:nvPr/>
        </p:nvSpPr>
        <p:spPr bwMode="auto">
          <a:xfrm>
            <a:off x="6594475" y="4381500"/>
            <a:ext cx="1368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2400">
                <a:solidFill>
                  <a:schemeClr val="bg1"/>
                </a:solidFill>
                <a:latin typeface="Arial" panose="020B0604020202020204" pitchFamily="34" charset="0"/>
              </a:rPr>
              <a:t>6,4%</a:t>
            </a:r>
          </a:p>
        </p:txBody>
      </p:sp>
      <p:sp>
        <p:nvSpPr>
          <p:cNvPr id="27655" name="ZoneTexte 9"/>
          <p:cNvSpPr txBox="1">
            <a:spLocks noChangeArrowheads="1"/>
          </p:cNvSpPr>
          <p:nvPr/>
        </p:nvSpPr>
        <p:spPr bwMode="auto">
          <a:xfrm>
            <a:off x="6588125" y="3167063"/>
            <a:ext cx="1368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2400">
                <a:solidFill>
                  <a:schemeClr val="bg1"/>
                </a:solidFill>
                <a:latin typeface="Arial" panose="020B0604020202020204" pitchFamily="34" charset="0"/>
              </a:rPr>
              <a:t>1,5%</a:t>
            </a:r>
          </a:p>
        </p:txBody>
      </p:sp>
      <p:sp>
        <p:nvSpPr>
          <p:cNvPr id="27656" name="ZoneTexte 10"/>
          <p:cNvSpPr txBox="1">
            <a:spLocks noChangeArrowheads="1"/>
          </p:cNvSpPr>
          <p:nvPr/>
        </p:nvSpPr>
        <p:spPr bwMode="auto">
          <a:xfrm>
            <a:off x="6588125" y="2684463"/>
            <a:ext cx="1368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2400">
                <a:solidFill>
                  <a:schemeClr val="bg1"/>
                </a:solidFill>
                <a:latin typeface="Arial" panose="020B0604020202020204" pitchFamily="34" charset="0"/>
              </a:rPr>
              <a:t>1,9%</a:t>
            </a:r>
          </a:p>
        </p:txBody>
      </p:sp>
      <p:sp>
        <p:nvSpPr>
          <p:cNvPr id="27657" name="ZoneTexte 6"/>
          <p:cNvSpPr txBox="1">
            <a:spLocks noChangeArrowheads="1"/>
          </p:cNvSpPr>
          <p:nvPr/>
        </p:nvSpPr>
        <p:spPr bwMode="auto">
          <a:xfrm>
            <a:off x="6759575" y="4421188"/>
            <a:ext cx="1727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1800">
                <a:latin typeface="Arial" panose="020B0604020202020204" pitchFamily="34" charset="0"/>
              </a:rPr>
              <a:t>Plus d’1X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BE" altLang="fr-FR" sz="1800">
                <a:latin typeface="Arial" panose="020B0604020202020204" pitchFamily="34" charset="0"/>
              </a:rPr>
              <a:t>par semaine</a:t>
            </a:r>
          </a:p>
        </p:txBody>
      </p:sp>
      <p:sp>
        <p:nvSpPr>
          <p:cNvPr id="27658" name="ZoneTexte 13"/>
          <p:cNvSpPr txBox="1">
            <a:spLocks noChangeArrowheads="1"/>
          </p:cNvSpPr>
          <p:nvPr/>
        </p:nvSpPr>
        <p:spPr bwMode="auto">
          <a:xfrm>
            <a:off x="6810375" y="3856038"/>
            <a:ext cx="9239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>
                <a:latin typeface="Arial" panose="020B0604020202020204" pitchFamily="34" charset="0"/>
              </a:rPr>
              <a:t>2%</a:t>
            </a:r>
          </a:p>
        </p:txBody>
      </p:sp>
      <p:sp>
        <p:nvSpPr>
          <p:cNvPr id="27660" name="ZoneTexte 15"/>
          <p:cNvSpPr txBox="1">
            <a:spLocks noChangeArrowheads="1"/>
          </p:cNvSpPr>
          <p:nvPr/>
        </p:nvSpPr>
        <p:spPr bwMode="auto">
          <a:xfrm>
            <a:off x="3368675" y="4060825"/>
            <a:ext cx="15128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2800">
                <a:solidFill>
                  <a:schemeClr val="bg1"/>
                </a:solidFill>
                <a:latin typeface="Arial" panose="020B0604020202020204" pitchFamily="34" charset="0"/>
              </a:rPr>
              <a:t>64%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496942" y="5649675"/>
            <a:ext cx="133632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300" dirty="0" smtClean="0"/>
              <a:t>Source : AWSR</a:t>
            </a:r>
            <a:endParaRPr lang="fr-BE" sz="1300" dirty="0"/>
          </a:p>
        </p:txBody>
      </p:sp>
    </p:spTree>
    <p:extLst>
      <p:ext uri="{BB962C8B-B14F-4D97-AF65-F5344CB8AC3E}">
        <p14:creationId xmlns:p14="http://schemas.microsoft.com/office/powerpoint/2010/main" val="29395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6419056" cy="8493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dirty="0" smtClean="0"/>
              <a:t>Comportement par âge et sexe</a:t>
            </a:r>
            <a:endParaRPr dirty="0"/>
          </a:p>
        </p:txBody>
      </p:sp>
      <p:pic>
        <p:nvPicPr>
          <p:cNvPr id="31747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8223250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/>
          <a:srcRect l="7040" t="25682" r="48281" b="10757"/>
          <a:stretch/>
        </p:blipFill>
        <p:spPr>
          <a:xfrm>
            <a:off x="4571999" y="980728"/>
            <a:ext cx="4423493" cy="345638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50825" y="5945247"/>
            <a:ext cx="133632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300" dirty="0" smtClean="0"/>
              <a:t>Source : AWSR</a:t>
            </a:r>
            <a:endParaRPr lang="fr-BE" sz="1300" dirty="0"/>
          </a:p>
        </p:txBody>
      </p:sp>
    </p:spTree>
    <p:extLst>
      <p:ext uri="{BB962C8B-B14F-4D97-AF65-F5344CB8AC3E}">
        <p14:creationId xmlns:p14="http://schemas.microsoft.com/office/powerpoint/2010/main" val="356450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174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7" presetClass="path" presetSubtype="0" accel="25000" decel="2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-3.33333E-6 0.08102 C -3.33333E-6 0.11713 -0.06111 0.16203 -0.11059 0.16203 L -0.22118 0.16203 " pathEditMode="relative" rAng="0" ptsTypes="AAAA">
                                      <p:cBhvr>
                                        <p:cTn id="8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59" y="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1125538"/>
            <a:ext cx="9021763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6840760" cy="8493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médicaments consommés</a:t>
            </a:r>
            <a:endParaRPr dirty="0"/>
          </a:p>
        </p:txBody>
      </p:sp>
      <p:sp>
        <p:nvSpPr>
          <p:cNvPr id="3" name="Rectangle 2"/>
          <p:cNvSpPr/>
          <p:nvPr/>
        </p:nvSpPr>
        <p:spPr>
          <a:xfrm>
            <a:off x="75042" y="1688800"/>
            <a:ext cx="4342259" cy="1080120"/>
          </a:xfrm>
          <a:prstGeom prst="rect">
            <a:avLst/>
          </a:prstGeom>
          <a:solidFill>
            <a:srgbClr val="92D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6" name="Rectangle 5"/>
          <p:cNvSpPr/>
          <p:nvPr/>
        </p:nvSpPr>
        <p:spPr>
          <a:xfrm>
            <a:off x="85725" y="2768920"/>
            <a:ext cx="4342259" cy="948112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7" name="Rectangle 6"/>
          <p:cNvSpPr/>
          <p:nvPr/>
        </p:nvSpPr>
        <p:spPr>
          <a:xfrm>
            <a:off x="85725" y="4221088"/>
            <a:ext cx="4333266" cy="1656184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9" name="Rectangle 8"/>
          <p:cNvSpPr/>
          <p:nvPr/>
        </p:nvSpPr>
        <p:spPr>
          <a:xfrm>
            <a:off x="5940152" y="5229200"/>
            <a:ext cx="440432" cy="288032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11" name="Rectangle 10"/>
          <p:cNvSpPr/>
          <p:nvPr/>
        </p:nvSpPr>
        <p:spPr>
          <a:xfrm>
            <a:off x="5940152" y="4796482"/>
            <a:ext cx="440432" cy="273124"/>
          </a:xfrm>
          <a:prstGeom prst="rect">
            <a:avLst/>
          </a:prstGeom>
          <a:solidFill>
            <a:srgbClr val="92D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4" name="ZoneTexte 3"/>
          <p:cNvSpPr txBox="1"/>
          <p:nvPr/>
        </p:nvSpPr>
        <p:spPr>
          <a:xfrm>
            <a:off x="6391267" y="4748378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>
                <a:solidFill>
                  <a:srgbClr val="00B050"/>
                </a:solidFill>
              </a:rPr>
              <a:t>Courte durée</a:t>
            </a:r>
            <a:endParaRPr lang="fr-BE" dirty="0">
              <a:solidFill>
                <a:srgbClr val="00B05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391267" y="5188550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>
                <a:solidFill>
                  <a:srgbClr val="FF0000"/>
                </a:solidFill>
              </a:rPr>
              <a:t>Longue durée</a:t>
            </a:r>
            <a:endParaRPr lang="fr-BE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719056" y="5834392"/>
            <a:ext cx="133632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300" dirty="0" smtClean="0"/>
              <a:t>Source : AWSR</a:t>
            </a:r>
            <a:endParaRPr lang="fr-BE" sz="1300" dirty="0"/>
          </a:p>
        </p:txBody>
      </p:sp>
    </p:spTree>
    <p:extLst>
      <p:ext uri="{BB962C8B-B14F-4D97-AF65-F5344CB8AC3E}">
        <p14:creationId xmlns:p14="http://schemas.microsoft.com/office/powerpoint/2010/main" val="401302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9" grpId="0" animBg="1"/>
      <p:bldP spid="11" grpId="0" animBg="1"/>
      <p:bldP spid="4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Comparaison avec étude ESRA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23528" y="862977"/>
            <a:ext cx="8433387" cy="4525963"/>
          </a:xfrm>
        </p:spPr>
        <p:txBody>
          <a:bodyPr/>
          <a:lstStyle/>
          <a:p>
            <a:pPr marL="0" indent="0">
              <a:buNone/>
            </a:pPr>
            <a:r>
              <a:rPr lang="fr-BE" dirty="0" smtClean="0"/>
              <a:t>Conduite sous influence de médicament pouvant affecter la conduite </a:t>
            </a:r>
            <a:r>
              <a:rPr lang="fr-BE" dirty="0" smtClean="0">
                <a:solidFill>
                  <a:srgbClr val="00B050"/>
                </a:solidFill>
              </a:rPr>
              <a:t>au moins une fois par an</a:t>
            </a:r>
            <a:endParaRPr lang="fr-BE" dirty="0">
              <a:solidFill>
                <a:srgbClr val="00B05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750901"/>
            <a:ext cx="6055457" cy="429205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759691" y="1988840"/>
            <a:ext cx="1882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/>
              <a:t>ESRA, 2016</a:t>
            </a:r>
            <a:endParaRPr lang="fr-BE" sz="2400" dirty="0"/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4355976" y="3559629"/>
            <a:ext cx="1837995" cy="734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27127" y="3267179"/>
            <a:ext cx="629749" cy="629749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6322285" y="3328796"/>
            <a:ext cx="1140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 smtClean="0">
                <a:solidFill>
                  <a:srgbClr val="00B050"/>
                </a:solidFill>
              </a:rPr>
              <a:t>≠ 36 %</a:t>
            </a:r>
            <a:endParaRPr lang="fr-BE" sz="2400" dirty="0">
              <a:solidFill>
                <a:srgbClr val="00B050"/>
              </a:solidFill>
            </a:endParaRPr>
          </a:p>
        </p:txBody>
      </p:sp>
      <p:cxnSp>
        <p:nvCxnSpPr>
          <p:cNvPr id="15" name="Connecteur droit 14"/>
          <p:cNvCxnSpPr/>
          <p:nvPr/>
        </p:nvCxnSpPr>
        <p:spPr>
          <a:xfrm flipV="1">
            <a:off x="6325531" y="5562781"/>
            <a:ext cx="1837995" cy="734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96763" y="5340533"/>
            <a:ext cx="697528" cy="45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99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141" y="15208"/>
            <a:ext cx="4738861" cy="319776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2414"/>
            <a:ext cx="6119812" cy="448674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BE" sz="5000" dirty="0" smtClean="0"/>
              <a:t>A</a:t>
            </a:r>
            <a:br>
              <a:rPr lang="fr-BE" sz="5000" dirty="0" smtClean="0"/>
            </a:br>
            <a:r>
              <a:rPr lang="fr-BE" sz="5000" dirty="0" smtClean="0"/>
              <a:t>W</a:t>
            </a:r>
            <a:br>
              <a:rPr lang="fr-BE" sz="5000" dirty="0" smtClean="0"/>
            </a:br>
            <a:r>
              <a:rPr lang="fr-BE" sz="5000" dirty="0" smtClean="0"/>
              <a:t>S</a:t>
            </a:r>
            <a:br>
              <a:rPr lang="fr-BE" sz="5000" dirty="0" smtClean="0"/>
            </a:br>
            <a:r>
              <a:rPr lang="fr-BE" sz="5000" dirty="0" smtClean="0"/>
              <a:t>R</a:t>
            </a:r>
            <a:endParaRPr sz="5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t="3436" b="14324"/>
          <a:stretch/>
        </p:blipFill>
        <p:spPr>
          <a:xfrm>
            <a:off x="1501141" y="3018373"/>
            <a:ext cx="4738861" cy="293090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056" y="1965721"/>
            <a:ext cx="2706440" cy="22553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6275388" cy="8493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dirty="0"/>
              <a:t>Raisons invoquées pour conduire sous </a:t>
            </a:r>
            <a:r>
              <a:rPr dirty="0" smtClean="0"/>
              <a:t>influence</a:t>
            </a:r>
            <a:endParaRPr dirty="0"/>
          </a:p>
        </p:txBody>
      </p:sp>
      <p:pic>
        <p:nvPicPr>
          <p:cNvPr id="33795" name="Imag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0"/>
          <a:stretch/>
        </p:blipFill>
        <p:spPr bwMode="auto">
          <a:xfrm>
            <a:off x="-180975" y="980728"/>
            <a:ext cx="9577388" cy="500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ZoneTexte 6"/>
          <p:cNvSpPr txBox="1">
            <a:spLocks noChangeArrowheads="1"/>
          </p:cNvSpPr>
          <p:nvPr/>
        </p:nvSpPr>
        <p:spPr bwMode="auto">
          <a:xfrm>
            <a:off x="250825" y="1290489"/>
            <a:ext cx="6842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1800">
                <a:solidFill>
                  <a:schemeClr val="bg1"/>
                </a:solidFill>
                <a:latin typeface="Arial" panose="020B0604020202020204" pitchFamily="34" charset="0"/>
              </a:rPr>
              <a:t>J’ai l’habitude de prendre ce médicament et je n’ai pas d’effet secondaire</a:t>
            </a:r>
          </a:p>
        </p:txBody>
      </p:sp>
      <p:sp>
        <p:nvSpPr>
          <p:cNvPr id="33797" name="ZoneTexte 7"/>
          <p:cNvSpPr txBox="1">
            <a:spLocks noChangeArrowheads="1"/>
          </p:cNvSpPr>
          <p:nvPr/>
        </p:nvSpPr>
        <p:spPr bwMode="auto">
          <a:xfrm>
            <a:off x="250825" y="1849289"/>
            <a:ext cx="2952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1800">
                <a:solidFill>
                  <a:schemeClr val="bg1"/>
                </a:solidFill>
                <a:latin typeface="Arial" panose="020B0604020202020204" pitchFamily="34" charset="0"/>
              </a:rPr>
              <a:t>J’ai pris le médicament 2h avant de conduire</a:t>
            </a:r>
          </a:p>
        </p:txBody>
      </p:sp>
      <p:sp>
        <p:nvSpPr>
          <p:cNvPr id="33798" name="ZoneTexte 8"/>
          <p:cNvSpPr txBox="1">
            <a:spLocks noChangeArrowheads="1"/>
          </p:cNvSpPr>
          <p:nvPr/>
        </p:nvSpPr>
        <p:spPr bwMode="auto">
          <a:xfrm>
            <a:off x="230188" y="2538264"/>
            <a:ext cx="2952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1800">
                <a:solidFill>
                  <a:schemeClr val="bg1"/>
                </a:solidFill>
                <a:latin typeface="Arial" panose="020B0604020202020204" pitchFamily="34" charset="0"/>
              </a:rPr>
              <a:t>Je n’avais pas le choix</a:t>
            </a:r>
          </a:p>
        </p:txBody>
      </p:sp>
      <p:sp>
        <p:nvSpPr>
          <p:cNvPr id="33799" name="ZoneTexte 9"/>
          <p:cNvSpPr txBox="1">
            <a:spLocks noChangeArrowheads="1"/>
          </p:cNvSpPr>
          <p:nvPr/>
        </p:nvSpPr>
        <p:spPr bwMode="auto">
          <a:xfrm>
            <a:off x="250825" y="3120877"/>
            <a:ext cx="2952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1800">
                <a:solidFill>
                  <a:schemeClr val="bg1"/>
                </a:solidFill>
                <a:latin typeface="Arial" panose="020B0604020202020204" pitchFamily="34" charset="0"/>
              </a:rPr>
              <a:t>Le risque est minime</a:t>
            </a:r>
          </a:p>
        </p:txBody>
      </p:sp>
      <p:sp>
        <p:nvSpPr>
          <p:cNvPr id="33800" name="ZoneTexte 10"/>
          <p:cNvSpPr txBox="1">
            <a:spLocks noChangeArrowheads="1"/>
          </p:cNvSpPr>
          <p:nvPr/>
        </p:nvSpPr>
        <p:spPr bwMode="auto">
          <a:xfrm>
            <a:off x="2916238" y="3713014"/>
            <a:ext cx="53546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1800">
                <a:latin typeface="Arial" panose="020B0604020202020204" pitchFamily="34" charset="0"/>
              </a:rPr>
              <a:t>Je fais un usage limité de mon véhicule</a:t>
            </a:r>
          </a:p>
        </p:txBody>
      </p:sp>
      <p:sp>
        <p:nvSpPr>
          <p:cNvPr id="33801" name="ZoneTexte 11"/>
          <p:cNvSpPr txBox="1">
            <a:spLocks noChangeArrowheads="1"/>
          </p:cNvSpPr>
          <p:nvPr/>
        </p:nvSpPr>
        <p:spPr bwMode="auto">
          <a:xfrm>
            <a:off x="1042988" y="4278164"/>
            <a:ext cx="5838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1800" dirty="0">
                <a:latin typeface="Arial" panose="020B0604020202020204" pitchFamily="34" charset="0"/>
              </a:rPr>
              <a:t>J’avais oublié que j’avais pris un médicament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11960" y="2508242"/>
            <a:ext cx="4352205" cy="532086"/>
          </a:xfrm>
          <a:prstGeom prst="rect">
            <a:avLst/>
          </a:prstGeom>
          <a:solidFill>
            <a:srgbClr val="92D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Codéine / antihistaminiques</a:t>
            </a:r>
            <a:endParaRPr lang="fr-BE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95736" y="822036"/>
            <a:ext cx="6929807" cy="611692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Antidépresseurs / Somnifères / Benzodiazépines</a:t>
            </a:r>
            <a:endParaRPr lang="fr-BE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0" y="5889721"/>
            <a:ext cx="133632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300" dirty="0" smtClean="0"/>
              <a:t>Source : AWSR</a:t>
            </a:r>
            <a:endParaRPr lang="fr-BE" sz="1300" dirty="0"/>
          </a:p>
        </p:txBody>
      </p:sp>
    </p:spTree>
    <p:extLst>
      <p:ext uri="{BB962C8B-B14F-4D97-AF65-F5344CB8AC3E}">
        <p14:creationId xmlns:p14="http://schemas.microsoft.com/office/powerpoint/2010/main" val="16196133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6275388" cy="849313"/>
          </a:xfrm>
        </p:spPr>
        <p:txBody>
          <a:bodyPr/>
          <a:lstStyle/>
          <a:p>
            <a:pPr>
              <a:defRPr/>
            </a:pPr>
            <a:r>
              <a:rPr/>
              <a:t>Connaissance du risque</a:t>
            </a:r>
          </a:p>
        </p:txBody>
      </p:sp>
      <p:sp>
        <p:nvSpPr>
          <p:cNvPr id="3" name="Espace réservé du contenu 4"/>
          <p:cNvSpPr>
            <a:spLocks noGrp="1"/>
          </p:cNvSpPr>
          <p:nvPr>
            <p:ph sz="half" idx="1"/>
          </p:nvPr>
        </p:nvSpPr>
        <p:spPr>
          <a:xfrm>
            <a:off x="1185863" y="1022350"/>
            <a:ext cx="7780337" cy="914400"/>
          </a:xfrm>
          <a:solidFill>
            <a:schemeClr val="bg1"/>
          </a:solidFill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fr-BE" altLang="fr-FR" sz="2400" smtClean="0">
                <a:latin typeface="Arial" panose="020B0604020202020204" pitchFamily="34" charset="0"/>
              </a:rPr>
              <a:t> des conducteurs wallons savent qu’un médicament peut altérer les capacités de conduite</a:t>
            </a:r>
            <a:endParaRPr lang="fr-BE" altLang="fr-FR" sz="2400" b="1" smtClean="0">
              <a:latin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63" y="2101850"/>
            <a:ext cx="1487487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103438"/>
            <a:ext cx="1600200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8" y="2101850"/>
            <a:ext cx="1600200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288" y="2101850"/>
            <a:ext cx="1600200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contenu 4"/>
          <p:cNvSpPr>
            <a:spLocks noGrp="1"/>
          </p:cNvSpPr>
          <p:nvPr>
            <p:ph sz="half" idx="1"/>
          </p:nvPr>
        </p:nvSpPr>
        <p:spPr>
          <a:xfrm>
            <a:off x="28575" y="4868863"/>
            <a:ext cx="9036050" cy="915987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fr-BE" altLang="fr-FR" sz="6000" smtClean="0">
                <a:solidFill>
                  <a:srgbClr val="F80400"/>
                </a:solidFill>
                <a:latin typeface="Arial" panose="020B0604020202020204" pitchFamily="34" charset="0"/>
              </a:rPr>
              <a:t>25 %</a:t>
            </a:r>
            <a:r>
              <a:rPr lang="fr-BE" altLang="fr-FR" sz="3600" smtClean="0">
                <a:latin typeface="Arial" panose="020B0604020202020204" pitchFamily="34" charset="0"/>
              </a:rPr>
              <a:t> l’ignorent !</a:t>
            </a:r>
            <a:endParaRPr lang="fr-BE" altLang="fr-FR" sz="3600" b="1" smtClean="0">
              <a:latin typeface="Arial" panose="020B0604020202020204" pitchFamily="34" charset="0"/>
            </a:endParaRPr>
          </a:p>
        </p:txBody>
      </p:sp>
      <p:sp>
        <p:nvSpPr>
          <p:cNvPr id="13322" name="Rectangle 7"/>
          <p:cNvSpPr>
            <a:spLocks noChangeArrowheads="1"/>
          </p:cNvSpPr>
          <p:nvPr/>
        </p:nvSpPr>
        <p:spPr bwMode="auto">
          <a:xfrm>
            <a:off x="28575" y="1022350"/>
            <a:ext cx="147161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4400">
                <a:solidFill>
                  <a:srgbClr val="33CC00"/>
                </a:solidFill>
                <a:latin typeface="Arial" panose="020B0604020202020204" pitchFamily="34" charset="0"/>
              </a:rPr>
              <a:t>75 %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629872" y="3297093"/>
            <a:ext cx="133632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300" dirty="0" smtClean="0"/>
              <a:t>Source : AWSR</a:t>
            </a:r>
            <a:endParaRPr lang="fr-BE" sz="1300" dirty="0"/>
          </a:p>
        </p:txBody>
      </p:sp>
    </p:spTree>
    <p:extLst>
      <p:ext uri="{BB962C8B-B14F-4D97-AF65-F5344CB8AC3E}">
        <p14:creationId xmlns:p14="http://schemas.microsoft.com/office/powerpoint/2010/main" val="206293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build="p"/>
      <p:bldP spid="133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Vecteurs d’information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fr-BE" dirty="0" smtClean="0"/>
              <a:t> Notice lue systématiquement par 47%</a:t>
            </a:r>
          </a:p>
          <a:p>
            <a:endParaRPr lang="fr-BE" dirty="0" smtClean="0"/>
          </a:p>
          <a:p>
            <a:r>
              <a:rPr lang="fr-BE" dirty="0" smtClean="0"/>
              <a:t> Parmi les conducteurs ayant conduit sous influence de médicament :</a:t>
            </a:r>
          </a:p>
          <a:p>
            <a:pPr lvl="1"/>
            <a:r>
              <a:rPr lang="fr-BE" dirty="0" smtClean="0"/>
              <a:t>53% ont appris le risque par la notice</a:t>
            </a:r>
          </a:p>
          <a:p>
            <a:pPr lvl="1"/>
            <a:r>
              <a:rPr lang="fr-BE" dirty="0" smtClean="0"/>
              <a:t>41% 	‘’	‘’    	     par leur médecin</a:t>
            </a:r>
          </a:p>
          <a:p>
            <a:pPr lvl="1"/>
            <a:r>
              <a:rPr lang="fr-BE" dirty="0" smtClean="0"/>
              <a:t>19%	‘’	‘’	     par leur pharmacien</a:t>
            </a:r>
          </a:p>
          <a:p>
            <a:pPr lvl="1"/>
            <a:r>
              <a:rPr lang="fr-BE" dirty="0" smtClean="0"/>
              <a:t>10%	‘’	‘’	     par des proches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07538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388" y="74400"/>
            <a:ext cx="6842125" cy="9080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dirty="0" smtClean="0"/>
              <a:t>Acceptabilité sociale</a:t>
            </a:r>
            <a:endParaRPr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0" y="4063847"/>
            <a:ext cx="8856662" cy="825500"/>
          </a:xfrm>
        </p:spPr>
        <p:txBody>
          <a:bodyPr>
            <a:normAutofit fontScale="77500" lnSpcReduction="20000"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BE" sz="7200" dirty="0" smtClean="0"/>
              <a:t>	</a:t>
            </a:r>
            <a:r>
              <a:rPr lang="fr-BE" sz="7200" dirty="0" smtClean="0">
                <a:solidFill>
                  <a:srgbClr val="FF0000"/>
                </a:solidFill>
              </a:rPr>
              <a:t>82%</a:t>
            </a:r>
            <a:r>
              <a:rPr lang="fr-BE" sz="4400" dirty="0" smtClean="0"/>
              <a:t> </a:t>
            </a:r>
            <a:r>
              <a:rPr lang="fr-BE" dirty="0" smtClean="0"/>
              <a:t>trouvent ce comportement </a:t>
            </a:r>
            <a:r>
              <a:rPr lang="fr-BE" dirty="0" smtClean="0">
                <a:solidFill>
                  <a:srgbClr val="FF0000"/>
                </a:solidFill>
              </a:rPr>
              <a:t>inacceptable !</a:t>
            </a:r>
            <a:endParaRPr lang="fr-BE" dirty="0">
              <a:solidFill>
                <a:srgbClr val="FF00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903607"/>
            <a:ext cx="4332032" cy="2160240"/>
          </a:xfrm>
          <a:prstGeom prst="rect">
            <a:avLst/>
          </a:prstGeom>
        </p:spPr>
      </p:pic>
      <p:sp>
        <p:nvSpPr>
          <p:cNvPr id="8" name="Espace réservé du contenu 4"/>
          <p:cNvSpPr txBox="1">
            <a:spLocks/>
          </p:cNvSpPr>
          <p:nvPr/>
        </p:nvSpPr>
        <p:spPr bwMode="auto">
          <a:xfrm>
            <a:off x="89694" y="969594"/>
            <a:ext cx="9036050" cy="863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3200" kern="1200" baseline="0">
                <a:solidFill>
                  <a:srgbClr val="46474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A0AF"/>
              </a:buClr>
              <a:buFont typeface="Arial" panose="020B0604020202020204" pitchFamily="34" charset="0"/>
              <a:buChar char="►"/>
              <a:defRPr sz="2800" kern="1200" baseline="0">
                <a:solidFill>
                  <a:srgbClr val="46474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A0AF"/>
              </a:buClr>
              <a:buFont typeface="Arial" panose="020B0604020202020204" pitchFamily="34" charset="0"/>
              <a:buChar char="•"/>
              <a:defRPr sz="2400" kern="1200" baseline="0">
                <a:solidFill>
                  <a:srgbClr val="46474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A0AF"/>
              </a:buClr>
              <a:buFont typeface="Arial" panose="020B0604020202020204" pitchFamily="34" charset="0"/>
              <a:buChar char="–"/>
              <a:defRPr sz="2000" kern="1200" baseline="0">
                <a:solidFill>
                  <a:srgbClr val="46474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A0AF"/>
              </a:buClr>
              <a:buFont typeface="Wingdings" pitchFamily="2" charset="2"/>
              <a:buChar char="Ø"/>
              <a:defRPr sz="2000" kern="1200" baseline="0">
                <a:solidFill>
                  <a:srgbClr val="46474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fr-BE" altLang="fr-FR" sz="2400" dirty="0"/>
              <a:t>conduire après avoir pris un médicament pouvant altérer les aptitudes de conduite…</a:t>
            </a:r>
            <a:endParaRPr lang="fr-BE" altLang="fr-FR" sz="2400" b="1" dirty="0" smtClean="0">
              <a:solidFill>
                <a:schemeClr val="accent2"/>
              </a:solidFill>
            </a:endParaRPr>
          </a:p>
        </p:txBody>
      </p:sp>
      <p:sp>
        <p:nvSpPr>
          <p:cNvPr id="10" name="Espace réservé du contenu 6"/>
          <p:cNvSpPr txBox="1">
            <a:spLocks/>
          </p:cNvSpPr>
          <p:nvPr/>
        </p:nvSpPr>
        <p:spPr bwMode="auto">
          <a:xfrm>
            <a:off x="3251912" y="5127254"/>
            <a:ext cx="3347864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3200" kern="1200" baseline="0">
                <a:solidFill>
                  <a:srgbClr val="46474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A0AF"/>
              </a:buClr>
              <a:buFont typeface="Arial" panose="020B0604020202020204" pitchFamily="34" charset="0"/>
              <a:buChar char="►"/>
              <a:defRPr sz="2800" kern="1200" baseline="0">
                <a:solidFill>
                  <a:srgbClr val="46474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A0AF"/>
              </a:buClr>
              <a:buFont typeface="Arial" panose="020B0604020202020204" pitchFamily="34" charset="0"/>
              <a:buChar char="•"/>
              <a:defRPr sz="2400" kern="1200" baseline="0">
                <a:solidFill>
                  <a:srgbClr val="46474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A0AF"/>
              </a:buClr>
              <a:buFont typeface="Arial" panose="020B0604020202020204" pitchFamily="34" charset="0"/>
              <a:buChar char="–"/>
              <a:defRPr sz="2000" kern="1200" baseline="0">
                <a:solidFill>
                  <a:srgbClr val="46474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A0AF"/>
              </a:buClr>
              <a:buFont typeface="Wingdings" pitchFamily="2" charset="2"/>
              <a:buChar char="Ø"/>
              <a:defRPr sz="2000" kern="1200" baseline="0">
                <a:solidFill>
                  <a:srgbClr val="46474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BE" sz="7200" dirty="0" smtClean="0"/>
              <a:t>	</a:t>
            </a:r>
            <a:r>
              <a:rPr lang="fr-BE" sz="7200" dirty="0" smtClean="0">
                <a:solidFill>
                  <a:srgbClr val="FF0000"/>
                </a:solidFill>
              </a:rPr>
              <a:t>96 %</a:t>
            </a:r>
            <a:endParaRPr lang="fr-BE" dirty="0">
              <a:solidFill>
                <a:srgbClr val="FF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897691"/>
            <a:ext cx="1031776" cy="103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55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5587" y="-55563"/>
            <a:ext cx="7138988" cy="85090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dirty="0" smtClean="0"/>
              <a:t>accidents avoués</a:t>
            </a:r>
            <a:endParaRPr dirty="0"/>
          </a:p>
        </p:txBody>
      </p:sp>
      <p:sp>
        <p:nvSpPr>
          <p:cNvPr id="14350" name="Espace réservé du contenu 4"/>
          <p:cNvSpPr>
            <a:spLocks noGrp="1"/>
          </p:cNvSpPr>
          <p:nvPr>
            <p:ph sz="half" idx="1"/>
          </p:nvPr>
        </p:nvSpPr>
        <p:spPr>
          <a:xfrm>
            <a:off x="268974" y="974499"/>
            <a:ext cx="8064450" cy="781049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fr-BE" altLang="fr-FR" sz="2400" dirty="0" smtClean="0"/>
              <a:t>Au moins un accident au cours des 3 dernières années</a:t>
            </a:r>
            <a:endParaRPr lang="fr-BE" altLang="fr-FR" sz="2400" b="1" dirty="0" smtClean="0">
              <a:latin typeface="Arial" panose="020B06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771800" y="1862617"/>
            <a:ext cx="2736304" cy="120032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400" dirty="0" smtClean="0"/>
              <a:t>Jamais </a:t>
            </a:r>
          </a:p>
          <a:p>
            <a:pPr algn="ctr"/>
            <a:r>
              <a:rPr lang="fr-BE" sz="2400" dirty="0" smtClean="0"/>
              <a:t>sous influence </a:t>
            </a:r>
          </a:p>
          <a:p>
            <a:pPr algn="ctr"/>
            <a:r>
              <a:rPr lang="fr-BE" sz="2400" dirty="0" smtClean="0"/>
              <a:t>de médicaments</a:t>
            </a:r>
            <a:endParaRPr lang="fr-BE" sz="2400" dirty="0"/>
          </a:p>
        </p:txBody>
      </p:sp>
      <p:sp>
        <p:nvSpPr>
          <p:cNvPr id="18" name="ZoneTexte 17"/>
          <p:cNvSpPr txBox="1"/>
          <p:nvPr/>
        </p:nvSpPr>
        <p:spPr>
          <a:xfrm>
            <a:off x="5910809" y="1862617"/>
            <a:ext cx="2736304" cy="12003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400" dirty="0" smtClean="0"/>
              <a:t>Parfois</a:t>
            </a:r>
          </a:p>
          <a:p>
            <a:pPr algn="ctr"/>
            <a:r>
              <a:rPr lang="fr-BE" sz="2400" dirty="0" smtClean="0"/>
              <a:t>sous influence </a:t>
            </a:r>
          </a:p>
          <a:p>
            <a:pPr algn="ctr"/>
            <a:r>
              <a:rPr lang="fr-BE" sz="2400" dirty="0" smtClean="0"/>
              <a:t>de médicaments</a:t>
            </a:r>
            <a:endParaRPr lang="fr-BE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107504" y="3704580"/>
            <a:ext cx="2872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 smtClean="0"/>
              <a:t>Accidents corporels</a:t>
            </a:r>
            <a:endParaRPr lang="fr-BE" sz="2400" dirty="0"/>
          </a:p>
        </p:txBody>
      </p:sp>
      <p:sp>
        <p:nvSpPr>
          <p:cNvPr id="21" name="ZoneTexte 20"/>
          <p:cNvSpPr txBox="1"/>
          <p:nvPr/>
        </p:nvSpPr>
        <p:spPr>
          <a:xfrm>
            <a:off x="107504" y="4781145"/>
            <a:ext cx="2855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 smtClean="0"/>
              <a:t>Accidents matériels</a:t>
            </a:r>
            <a:endParaRPr lang="fr-BE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3707904" y="3704580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 smtClean="0"/>
              <a:t>6 %</a:t>
            </a:r>
            <a:endParaRPr lang="fr-BE" sz="2400" dirty="0"/>
          </a:p>
        </p:txBody>
      </p:sp>
      <p:sp>
        <p:nvSpPr>
          <p:cNvPr id="22" name="ZoneTexte 21"/>
          <p:cNvSpPr txBox="1"/>
          <p:nvPr/>
        </p:nvSpPr>
        <p:spPr>
          <a:xfrm>
            <a:off x="3707904" y="4767535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 smtClean="0"/>
              <a:t>27 %</a:t>
            </a:r>
            <a:endParaRPr lang="fr-BE" sz="2400" dirty="0"/>
          </a:p>
        </p:txBody>
      </p:sp>
      <p:sp>
        <p:nvSpPr>
          <p:cNvPr id="6" name="Triangle isocèle 5"/>
          <p:cNvSpPr/>
          <p:nvPr/>
        </p:nvSpPr>
        <p:spPr>
          <a:xfrm rot="16200000">
            <a:off x="5436096" y="3035312"/>
            <a:ext cx="360040" cy="180020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FF0000"/>
              </a:solidFill>
            </a:endParaRPr>
          </a:p>
        </p:txBody>
      </p:sp>
      <p:sp>
        <p:nvSpPr>
          <p:cNvPr id="24" name="Triangle isocèle 23"/>
          <p:cNvSpPr/>
          <p:nvPr/>
        </p:nvSpPr>
        <p:spPr>
          <a:xfrm rot="16200000">
            <a:off x="5439342" y="4156982"/>
            <a:ext cx="360040" cy="180020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5" name="ZoneTexte 24"/>
          <p:cNvSpPr txBox="1"/>
          <p:nvPr/>
        </p:nvSpPr>
        <p:spPr>
          <a:xfrm>
            <a:off x="6717146" y="3581468"/>
            <a:ext cx="13548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4000" dirty="0" smtClean="0"/>
              <a:t>10 %</a:t>
            </a:r>
            <a:endParaRPr lang="fr-BE" sz="4000" dirty="0"/>
          </a:p>
        </p:txBody>
      </p:sp>
      <p:sp>
        <p:nvSpPr>
          <p:cNvPr id="26" name="ZoneTexte 25"/>
          <p:cNvSpPr txBox="1"/>
          <p:nvPr/>
        </p:nvSpPr>
        <p:spPr>
          <a:xfrm>
            <a:off x="6717146" y="4644424"/>
            <a:ext cx="13548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4000" dirty="0" smtClean="0"/>
              <a:t>36 %</a:t>
            </a:r>
            <a:endParaRPr lang="fr-BE" sz="4000" dirty="0"/>
          </a:p>
        </p:txBody>
      </p:sp>
      <p:sp>
        <p:nvSpPr>
          <p:cNvPr id="14" name="ZoneTexte 13"/>
          <p:cNvSpPr txBox="1"/>
          <p:nvPr/>
        </p:nvSpPr>
        <p:spPr>
          <a:xfrm>
            <a:off x="107504" y="5711516"/>
            <a:ext cx="133632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300" dirty="0" smtClean="0"/>
              <a:t>Source : AWSR</a:t>
            </a:r>
            <a:endParaRPr lang="fr-BE" sz="1300" dirty="0"/>
          </a:p>
        </p:txBody>
      </p:sp>
    </p:spTree>
    <p:extLst>
      <p:ext uri="{BB962C8B-B14F-4D97-AF65-F5344CB8AC3E}">
        <p14:creationId xmlns:p14="http://schemas.microsoft.com/office/powerpoint/2010/main" val="368792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  <p:bldP spid="5" grpId="0"/>
      <p:bldP spid="22" grpId="0"/>
      <p:bldP spid="6" grpId="0" animBg="1"/>
      <p:bldP spid="24" grpId="0" animBg="1"/>
      <p:bldP spid="25" grpId="0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6275388" cy="849313"/>
          </a:xfrm>
        </p:spPr>
        <p:txBody>
          <a:bodyPr/>
          <a:lstStyle/>
          <a:p>
            <a:pPr>
              <a:defRPr/>
            </a:pPr>
            <a:r>
              <a:rPr dirty="0"/>
              <a:t>Conclusions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23850" y="1196752"/>
            <a:ext cx="8686800" cy="4670648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fr-BE" sz="3600" dirty="0" smtClean="0"/>
              <a:t> La conduite sous influence de médicament est fréquente : </a:t>
            </a:r>
          </a:p>
          <a:p>
            <a:pPr lvl="1">
              <a:defRPr/>
            </a:pPr>
            <a:r>
              <a:rPr lang="fr-BE" sz="3200" dirty="0"/>
              <a:t> </a:t>
            </a:r>
            <a:r>
              <a:rPr lang="fr-BE" sz="3200" dirty="0" smtClean="0"/>
              <a:t>1/3 parfois concerné</a:t>
            </a:r>
          </a:p>
          <a:p>
            <a:pPr lvl="1">
              <a:defRPr/>
            </a:pPr>
            <a:r>
              <a:rPr lang="fr-BE" sz="3200" dirty="0"/>
              <a:t> </a:t>
            </a:r>
            <a:r>
              <a:rPr lang="fr-BE" sz="3200" dirty="0" smtClean="0"/>
              <a:t>1/10 concerné de manière chronique</a:t>
            </a:r>
          </a:p>
          <a:p>
            <a:pPr lvl="1">
              <a:defRPr/>
            </a:pPr>
            <a:endParaRPr lang="fr-BE" sz="3200" dirty="0" smtClean="0"/>
          </a:p>
          <a:p>
            <a:pPr>
              <a:defRPr/>
            </a:pPr>
            <a:r>
              <a:rPr lang="fr-BE" sz="3600" dirty="0" smtClean="0"/>
              <a:t>Déficit </a:t>
            </a:r>
            <a:r>
              <a:rPr lang="fr-BE" sz="3600" dirty="0"/>
              <a:t>d</a:t>
            </a:r>
            <a:r>
              <a:rPr lang="fr-BE" sz="3600" dirty="0" smtClean="0"/>
              <a:t>’information dans 1/4 des cas</a:t>
            </a:r>
          </a:p>
          <a:p>
            <a:pPr lvl="1">
              <a:defRPr/>
            </a:pPr>
            <a:endParaRPr lang="fr-BE" sz="3200" dirty="0"/>
          </a:p>
          <a:p>
            <a:pPr marL="457200" lvl="1" indent="0">
              <a:buNone/>
              <a:defRPr/>
            </a:pPr>
            <a:r>
              <a:rPr lang="fr-BE" sz="32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129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Conclusions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BE" sz="2400" b="1" dirty="0" smtClean="0">
                <a:solidFill>
                  <a:srgbClr val="00B050"/>
                </a:solidFill>
              </a:rPr>
              <a:t>Pour les « 25% » </a:t>
            </a:r>
            <a:r>
              <a:rPr lang="fr-BE" sz="2400" dirty="0" smtClean="0"/>
              <a:t>: sensibilisation</a:t>
            </a:r>
          </a:p>
          <a:p>
            <a:pPr marL="0" indent="0" algn="just">
              <a:buNone/>
            </a:pPr>
            <a:endParaRPr lang="fr-BE" sz="2400" dirty="0"/>
          </a:p>
          <a:p>
            <a:pPr marL="0" indent="0" algn="just">
              <a:buNone/>
            </a:pPr>
            <a:endParaRPr lang="fr-BE" sz="2400" dirty="0" smtClean="0"/>
          </a:p>
          <a:p>
            <a:pPr marL="0" indent="0" algn="just">
              <a:buNone/>
            </a:pPr>
            <a:endParaRPr lang="fr-BE" sz="2400" dirty="0"/>
          </a:p>
          <a:p>
            <a:pPr marL="0" indent="0" algn="just">
              <a:buNone/>
            </a:pPr>
            <a:endParaRPr lang="fr-BE" sz="2400" dirty="0" smtClean="0"/>
          </a:p>
          <a:p>
            <a:pPr marL="0" indent="0" algn="just">
              <a:buNone/>
            </a:pPr>
            <a:endParaRPr lang="fr-BE" sz="2400" dirty="0"/>
          </a:p>
          <a:p>
            <a:pPr marL="0" indent="0" algn="just">
              <a:buNone/>
            </a:pPr>
            <a:endParaRPr lang="fr-BE" sz="2400" dirty="0" smtClean="0"/>
          </a:p>
          <a:p>
            <a:pPr marL="0" indent="0" algn="just">
              <a:buNone/>
            </a:pPr>
            <a:endParaRPr lang="fr-BE" sz="2400" dirty="0"/>
          </a:p>
          <a:p>
            <a:pPr marL="0" indent="0" algn="just">
              <a:buNone/>
            </a:pPr>
            <a:endParaRPr lang="fr-BE" sz="2400" dirty="0" smtClean="0"/>
          </a:p>
          <a:p>
            <a:pPr marL="0" indent="0" algn="just">
              <a:buNone/>
            </a:pPr>
            <a:endParaRPr lang="fr-BE" sz="2400" dirty="0"/>
          </a:p>
          <a:p>
            <a:pPr marL="0" indent="0" algn="just">
              <a:buNone/>
            </a:pPr>
            <a:r>
              <a:rPr lang="fr-BE" sz="2400" dirty="0" smtClean="0"/>
              <a:t>+ rôle du médecin et du pharmacien</a:t>
            </a:r>
            <a:endParaRPr lang="fr-BE" sz="2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911" y="1556792"/>
            <a:ext cx="5328178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63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323528" y="1803852"/>
            <a:ext cx="8928992" cy="3857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 baseline="0">
                <a:solidFill>
                  <a:srgbClr val="46474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A0AF"/>
              </a:buClr>
              <a:buFont typeface="Arial" panose="020B0604020202020204" pitchFamily="34" charset="0"/>
              <a:buChar char="►"/>
              <a:defRPr sz="2800" kern="1200" baseline="0">
                <a:solidFill>
                  <a:srgbClr val="46474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A0AF"/>
              </a:buClr>
              <a:buFont typeface="Arial" panose="020B0604020202020204" pitchFamily="34" charset="0"/>
              <a:buChar char="•"/>
              <a:defRPr sz="2400" kern="1200" baseline="0">
                <a:solidFill>
                  <a:srgbClr val="46474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A0AF"/>
              </a:buClr>
              <a:buFont typeface="Arial" panose="020B0604020202020204" pitchFamily="34" charset="0"/>
              <a:buChar char="–"/>
              <a:defRPr sz="2000" kern="1200" baseline="0">
                <a:solidFill>
                  <a:srgbClr val="46474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A0AF"/>
              </a:buClr>
              <a:buFont typeface="Wingdings" pitchFamily="2" charset="2"/>
              <a:buChar char="Ø"/>
              <a:defRPr sz="2000" kern="1200" baseline="0">
                <a:solidFill>
                  <a:srgbClr val="46474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BE" sz="2600" dirty="0"/>
              <a:t> Répression</a:t>
            </a:r>
          </a:p>
          <a:p>
            <a:pPr lvl="1">
              <a:defRPr/>
            </a:pPr>
            <a:r>
              <a:rPr lang="fr-BE" sz="2600" dirty="0"/>
              <a:t>Outils à évaluer et homologuer : test salivaire incluant certains médicaments comme les benzodiazépines </a:t>
            </a:r>
          </a:p>
          <a:p>
            <a:pPr>
              <a:defRPr/>
            </a:pPr>
            <a:endParaRPr lang="fr-BE" sz="2600" dirty="0"/>
          </a:p>
          <a:p>
            <a:pPr>
              <a:defRPr/>
            </a:pPr>
            <a:endParaRPr lang="fr-BE" sz="2600" dirty="0" smtClean="0"/>
          </a:p>
          <a:p>
            <a:pPr>
              <a:defRPr/>
            </a:pPr>
            <a:r>
              <a:rPr lang="fr-BE" sz="2600" dirty="0" smtClean="0"/>
              <a:t> Adapter les traitements aux besoins en termes de mobilité ?</a:t>
            </a:r>
          </a:p>
          <a:p>
            <a:pPr lvl="1">
              <a:defRPr/>
            </a:pPr>
            <a:endParaRPr lang="fr-BE" sz="2600" dirty="0" smtClean="0"/>
          </a:p>
          <a:p>
            <a:pPr lvl="1">
              <a:defRPr/>
            </a:pPr>
            <a:endParaRPr lang="fr-BE" sz="3100" dirty="0" smtClean="0"/>
          </a:p>
          <a:p>
            <a:pPr lvl="1">
              <a:defRPr/>
            </a:pPr>
            <a:endParaRPr lang="fr-BE" sz="3200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Conclusion</a:t>
            </a:r>
            <a:endParaRPr lang="fr-BE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3628" y="3212976"/>
            <a:ext cx="3276743" cy="757722"/>
          </a:xfrm>
          <a:prstGeom prst="rect">
            <a:avLst/>
          </a:prstGeom>
        </p:spPr>
      </p:pic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5760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BE" sz="2400" b="1" dirty="0" smtClean="0">
                <a:solidFill>
                  <a:srgbClr val="00B050"/>
                </a:solidFill>
              </a:rPr>
              <a:t>Pour les « 75% »</a:t>
            </a:r>
          </a:p>
        </p:txBody>
      </p:sp>
    </p:spTree>
    <p:extLst>
      <p:ext uri="{BB962C8B-B14F-4D97-AF65-F5344CB8AC3E}">
        <p14:creationId xmlns:p14="http://schemas.microsoft.com/office/powerpoint/2010/main" val="103745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547664" y="764704"/>
            <a:ext cx="60486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000" b="1" dirty="0" smtClean="0">
                <a:solidFill>
                  <a:schemeClr val="accent5"/>
                </a:solidFill>
              </a:rPr>
              <a:t>Merci pour votre attention !</a:t>
            </a:r>
            <a:endParaRPr lang="fr-BE" sz="3000" b="1" dirty="0">
              <a:solidFill>
                <a:schemeClr val="accent5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916832"/>
            <a:ext cx="2709892" cy="3766974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726106" y="3800319"/>
            <a:ext cx="3179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dirty="0" smtClean="0">
                <a:solidFill>
                  <a:srgbClr val="0AA0AF"/>
                </a:solidFill>
              </a:rPr>
              <a:t>mathieu.roynard@awsr.be</a:t>
            </a:r>
            <a:endParaRPr lang="fr-BE" sz="2000" dirty="0">
              <a:solidFill>
                <a:srgbClr val="0AA0A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5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6480720" cy="908720"/>
          </a:xfrm>
        </p:spPr>
        <p:txBody>
          <a:bodyPr>
            <a:normAutofit fontScale="90000"/>
          </a:bodyPr>
          <a:lstStyle/>
          <a:p>
            <a:r>
              <a:rPr lang="fr-BE" dirty="0"/>
              <a:t>Consommation de médicaments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93288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6600" b="1" i="1" dirty="0">
                <a:solidFill>
                  <a:srgbClr val="00B050"/>
                </a:solidFill>
              </a:rPr>
              <a:t>46 </a:t>
            </a:r>
            <a:r>
              <a:rPr lang="fr-BE" sz="6600" b="1" i="1" dirty="0" smtClean="0">
                <a:solidFill>
                  <a:srgbClr val="00B050"/>
                </a:solidFill>
              </a:rPr>
              <a:t>%</a:t>
            </a:r>
            <a:r>
              <a:rPr lang="fr-BE" dirty="0" smtClean="0"/>
              <a:t> ayant consommé un médicament conventionnel </a:t>
            </a:r>
          </a:p>
          <a:p>
            <a:pPr marL="0" indent="0">
              <a:buNone/>
            </a:pPr>
            <a:r>
              <a:rPr lang="fr-BE" dirty="0" smtClean="0"/>
              <a:t>au cours des </a:t>
            </a:r>
          </a:p>
          <a:p>
            <a:pPr marL="0" indent="0">
              <a:buNone/>
            </a:pPr>
            <a:r>
              <a:rPr lang="fr-BE" dirty="0" smtClean="0"/>
              <a:t>dernières 24h</a:t>
            </a:r>
          </a:p>
          <a:p>
            <a:pPr marL="0" indent="0">
              <a:buNone/>
            </a:pPr>
            <a:endParaRPr lang="fr-BE" sz="1200" dirty="0" smtClean="0"/>
          </a:p>
          <a:p>
            <a:pPr marL="0" indent="0">
              <a:buNone/>
            </a:pPr>
            <a:r>
              <a:rPr lang="fr-BE" sz="1600" i="1" dirty="0" smtClean="0">
                <a:solidFill>
                  <a:schemeClr val="bg1">
                    <a:lumMod val="65000"/>
                  </a:schemeClr>
                </a:solidFill>
              </a:rPr>
              <a:t>Enquête de santé par interview 2013 </a:t>
            </a:r>
          </a:p>
          <a:p>
            <a:pPr marL="0" indent="0">
              <a:buNone/>
            </a:pPr>
            <a:r>
              <a:rPr lang="fr-BE" sz="1600" i="1" dirty="0" smtClean="0">
                <a:solidFill>
                  <a:schemeClr val="bg1">
                    <a:lumMod val="65000"/>
                  </a:schemeClr>
                </a:solidFill>
              </a:rPr>
              <a:t>(Van der </a:t>
            </a:r>
            <a:r>
              <a:rPr lang="fr-BE" sz="1600" i="1" dirty="0" err="1" smtClean="0">
                <a:solidFill>
                  <a:schemeClr val="bg1">
                    <a:lumMod val="65000"/>
                  </a:schemeClr>
                </a:solidFill>
              </a:rPr>
              <a:t>Heyden</a:t>
            </a:r>
            <a:r>
              <a:rPr lang="fr-BE" sz="1600" i="1" dirty="0" smtClean="0">
                <a:solidFill>
                  <a:schemeClr val="bg1">
                    <a:lumMod val="65000"/>
                  </a:schemeClr>
                </a:solidFill>
              </a:rPr>
              <a:t>, 2015)</a:t>
            </a:r>
          </a:p>
          <a:p>
            <a:pPr marL="0" indent="0">
              <a:buNone/>
            </a:pPr>
            <a:endParaRPr lang="fr-BE" sz="12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fr-BE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3233" t="25682" r="48280" b="10757"/>
          <a:stretch/>
        </p:blipFill>
        <p:spPr>
          <a:xfrm>
            <a:off x="3419872" y="2060848"/>
            <a:ext cx="5400599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8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Et au volant ?</a:t>
            </a:r>
            <a:endParaRPr lang="fr-BE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1560" y="908720"/>
            <a:ext cx="7560840" cy="4016274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2945596" y="1847979"/>
            <a:ext cx="2016224" cy="34563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Ellipse 6"/>
          <p:cNvSpPr/>
          <p:nvPr/>
        </p:nvSpPr>
        <p:spPr>
          <a:xfrm>
            <a:off x="6290003" y="2856091"/>
            <a:ext cx="1059363" cy="24482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ZoneTexte 7"/>
          <p:cNvSpPr txBox="1"/>
          <p:nvPr/>
        </p:nvSpPr>
        <p:spPr>
          <a:xfrm>
            <a:off x="743711" y="5263214"/>
            <a:ext cx="44037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4000" b="1" dirty="0" smtClean="0">
                <a:solidFill>
                  <a:srgbClr val="00B050"/>
                </a:solidFill>
              </a:rPr>
              <a:t>3 %  …. au moins</a:t>
            </a:r>
            <a:endParaRPr lang="fr-BE" sz="4000" b="1" dirty="0">
              <a:solidFill>
                <a:srgbClr val="00B05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951746" y="1393362"/>
            <a:ext cx="3580694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BE" sz="3000" dirty="0" smtClean="0">
                <a:solidFill>
                  <a:schemeClr val="tx2">
                    <a:lumMod val="75000"/>
                  </a:schemeClr>
                </a:solidFill>
              </a:rPr>
              <a:t>DRUID 2007 - 2009</a:t>
            </a:r>
            <a:endParaRPr lang="fr-BE" sz="3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21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-238033"/>
            <a:ext cx="5256584" cy="756646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043608" y="2492896"/>
            <a:ext cx="72008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BE" sz="2400" b="1" dirty="0" smtClean="0">
                <a:solidFill>
                  <a:schemeClr val="accent5"/>
                </a:solidFill>
              </a:rPr>
              <a:t>Belgique = pays avec prévalence </a:t>
            </a:r>
            <a:r>
              <a:rPr lang="fr-BE" sz="2400" b="1" dirty="0">
                <a:solidFill>
                  <a:schemeClr val="accent5"/>
                </a:solidFill>
              </a:rPr>
              <a:t>des conducteurs sous influence de médicaments </a:t>
            </a:r>
            <a:r>
              <a:rPr lang="fr-BE" sz="2400" b="1" dirty="0" smtClean="0">
                <a:solidFill>
                  <a:schemeClr val="accent5"/>
                </a:solidFill>
              </a:rPr>
              <a:t>la </a:t>
            </a:r>
            <a:r>
              <a:rPr lang="fr-BE" sz="2400" b="1" dirty="0">
                <a:solidFill>
                  <a:schemeClr val="accent5"/>
                </a:solidFill>
              </a:rPr>
              <a:t>plus </a:t>
            </a:r>
            <a:r>
              <a:rPr lang="fr-BE" sz="2400" b="1" dirty="0" smtClean="0">
                <a:solidFill>
                  <a:schemeClr val="accent5"/>
                </a:solidFill>
              </a:rPr>
              <a:t>élevée</a:t>
            </a:r>
            <a:endParaRPr lang="fr-BE" sz="24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63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25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93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Médicaments ciblés</a:t>
            </a:r>
            <a:endParaRPr lang="fr-BE" dirty="0"/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  <p:extLst/>
          </p:nvPr>
        </p:nvGraphicFramePr>
        <p:xfrm>
          <a:off x="179512" y="908720"/>
          <a:ext cx="8712968" cy="4942318"/>
        </p:xfrm>
        <a:graphic>
          <a:graphicData uri="http://schemas.openxmlformats.org/drawingml/2006/table">
            <a:tbl>
              <a:tblPr firstRow="1" firstCol="1" bandRow="1"/>
              <a:tblGrid>
                <a:gridCol w="8712968"/>
              </a:tblGrid>
              <a:tr h="299966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fr-BE" sz="2000" b="1" dirty="0" smtClean="0">
                          <a:solidFill>
                            <a:srgbClr val="4BACC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Familles</a:t>
                      </a:r>
                      <a:r>
                        <a:rPr lang="fr-BE" sz="2000" b="1" baseline="0" dirty="0" smtClean="0">
                          <a:solidFill>
                            <a:srgbClr val="4BACC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médicamenteuses </a:t>
                      </a:r>
                      <a:r>
                        <a:rPr lang="fr-BE" sz="2000" b="1" dirty="0" smtClean="0">
                          <a:solidFill>
                            <a:srgbClr val="4BACC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avec </a:t>
                      </a:r>
                      <a:r>
                        <a:rPr lang="fr-BE" sz="2000" b="1" dirty="0">
                          <a:solidFill>
                            <a:srgbClr val="4BACC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avertissement pour la conduite</a:t>
                      </a:r>
                      <a:endParaRPr lang="fr-BE" sz="2000" dirty="0">
                        <a:solidFill>
                          <a:srgbClr val="46474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006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fr-BE" sz="1800" b="1" dirty="0">
                          <a:solidFill>
                            <a:srgbClr val="46474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Antidépresseurs</a:t>
                      </a:r>
                      <a:r>
                        <a:rPr lang="fr-BE" sz="1800" dirty="0">
                          <a:solidFill>
                            <a:srgbClr val="46474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BE" sz="1500" dirty="0" smtClean="0">
                          <a:solidFill>
                            <a:srgbClr val="4BACC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(Prozac</a:t>
                      </a:r>
                      <a:r>
                        <a:rPr lang="fr-BE" sz="1500" dirty="0">
                          <a:solidFill>
                            <a:srgbClr val="4BACC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®, </a:t>
                      </a:r>
                      <a:r>
                        <a:rPr lang="fr-BE" sz="1500" u="none" strike="noStrike" dirty="0" err="1">
                          <a:solidFill>
                            <a:srgbClr val="4BACC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Séroxat</a:t>
                      </a:r>
                      <a:r>
                        <a:rPr lang="fr-BE" sz="1500" dirty="0">
                          <a:solidFill>
                            <a:srgbClr val="4BACC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®, </a:t>
                      </a:r>
                      <a:r>
                        <a:rPr lang="fr-BE" sz="1500" dirty="0" err="1">
                          <a:solidFill>
                            <a:srgbClr val="4BACC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Effexor</a:t>
                      </a:r>
                      <a:r>
                        <a:rPr lang="fr-BE" sz="1500" dirty="0">
                          <a:solidFill>
                            <a:srgbClr val="4BACC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®…)</a:t>
                      </a:r>
                      <a:endParaRPr lang="fr-BE" sz="1500" dirty="0">
                        <a:solidFill>
                          <a:srgbClr val="46474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612329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fr-BE" sz="1800" b="1" dirty="0">
                          <a:solidFill>
                            <a:srgbClr val="46474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Tranquillisants, anxiolytiques (benzodiazépines)</a:t>
                      </a:r>
                      <a:endParaRPr lang="fr-BE" sz="1800" dirty="0">
                        <a:solidFill>
                          <a:srgbClr val="46474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fr-BE" sz="1500" dirty="0" smtClean="0">
                          <a:solidFill>
                            <a:srgbClr val="4BACC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fr-BE" sz="1500" dirty="0" err="1" smtClean="0">
                          <a:solidFill>
                            <a:srgbClr val="4BACC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Lexotan</a:t>
                      </a:r>
                      <a:r>
                        <a:rPr lang="fr-BE" sz="1500" dirty="0">
                          <a:solidFill>
                            <a:srgbClr val="4BACC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®/Bromazépam®, </a:t>
                      </a:r>
                      <a:r>
                        <a:rPr lang="fr-BE" sz="1500" dirty="0" err="1">
                          <a:solidFill>
                            <a:srgbClr val="4BACC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Lorazépam</a:t>
                      </a:r>
                      <a:r>
                        <a:rPr lang="fr-BE" sz="1500" dirty="0">
                          <a:solidFill>
                            <a:srgbClr val="4BACC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®/</a:t>
                      </a:r>
                      <a:r>
                        <a:rPr lang="fr-BE" sz="1500" dirty="0" err="1">
                          <a:solidFill>
                            <a:srgbClr val="4BACC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Temesta</a:t>
                      </a:r>
                      <a:r>
                        <a:rPr lang="fr-BE" sz="1500" dirty="0">
                          <a:solidFill>
                            <a:srgbClr val="4BACC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®, </a:t>
                      </a:r>
                      <a:r>
                        <a:rPr lang="fr-BE" sz="1500" dirty="0" err="1">
                          <a:solidFill>
                            <a:srgbClr val="4BACC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Loramet</a:t>
                      </a:r>
                      <a:r>
                        <a:rPr lang="fr-BE" sz="1500" dirty="0">
                          <a:solidFill>
                            <a:srgbClr val="4BACC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®, </a:t>
                      </a:r>
                      <a:r>
                        <a:rPr lang="fr-BE" sz="1500" u="none" strike="noStrike" dirty="0" err="1">
                          <a:solidFill>
                            <a:srgbClr val="4BACC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Lysanxia</a:t>
                      </a:r>
                      <a:r>
                        <a:rPr lang="fr-BE" sz="1500" dirty="0">
                          <a:solidFill>
                            <a:srgbClr val="4BACC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®, Xanax®, Valium®/Diazépam</a:t>
                      </a:r>
                      <a:r>
                        <a:rPr lang="fr-BE" sz="1500" dirty="0" smtClean="0">
                          <a:solidFill>
                            <a:srgbClr val="4BACC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®…)</a:t>
                      </a:r>
                      <a:endParaRPr lang="fr-BE" sz="1500" dirty="0">
                        <a:solidFill>
                          <a:srgbClr val="46474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9291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fr-BE" sz="1800" b="1" dirty="0">
                          <a:solidFill>
                            <a:srgbClr val="46474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Hypnotiques ou sédatifs</a:t>
                      </a:r>
                      <a:r>
                        <a:rPr lang="fr-BE" sz="1800" dirty="0">
                          <a:solidFill>
                            <a:srgbClr val="46474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(somnifères)</a:t>
                      </a:r>
                    </a:p>
                    <a:p>
                      <a:pPr algn="just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fr-BE" sz="1500" dirty="0" smtClean="0">
                          <a:solidFill>
                            <a:srgbClr val="4BACC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fr-BE" sz="1500" dirty="0" err="1" smtClean="0">
                          <a:solidFill>
                            <a:srgbClr val="4BACC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Zolpidem</a:t>
                      </a:r>
                      <a:r>
                        <a:rPr lang="fr-BE" sz="1500" dirty="0">
                          <a:solidFill>
                            <a:srgbClr val="4BACC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®, </a:t>
                      </a:r>
                      <a:r>
                        <a:rPr lang="fr-BE" sz="1500" dirty="0" err="1">
                          <a:solidFill>
                            <a:srgbClr val="4BACC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Zopiclone</a:t>
                      </a:r>
                      <a:r>
                        <a:rPr lang="fr-BE" sz="1500" dirty="0">
                          <a:solidFill>
                            <a:srgbClr val="4BACC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®, </a:t>
                      </a:r>
                      <a:r>
                        <a:rPr lang="fr-BE" sz="1500" dirty="0" err="1">
                          <a:solidFill>
                            <a:srgbClr val="4BACC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Stilnoct</a:t>
                      </a:r>
                      <a:r>
                        <a:rPr lang="fr-BE" sz="1500" dirty="0">
                          <a:solidFill>
                            <a:srgbClr val="4BACC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®, </a:t>
                      </a:r>
                      <a:r>
                        <a:rPr lang="fr-BE" sz="1500" dirty="0" err="1">
                          <a:solidFill>
                            <a:srgbClr val="4BACC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Imovane</a:t>
                      </a:r>
                      <a:r>
                        <a:rPr lang="fr-BE" sz="1500" dirty="0">
                          <a:solidFill>
                            <a:srgbClr val="4BACC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®, </a:t>
                      </a:r>
                      <a:r>
                        <a:rPr lang="fr-BE" sz="1500" dirty="0" err="1">
                          <a:solidFill>
                            <a:srgbClr val="4BACC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Flurazépam</a:t>
                      </a:r>
                      <a:r>
                        <a:rPr lang="fr-BE" sz="1500" dirty="0">
                          <a:solidFill>
                            <a:srgbClr val="4BACC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®, </a:t>
                      </a:r>
                      <a:r>
                        <a:rPr lang="fr-BE" sz="1500" dirty="0" err="1">
                          <a:solidFill>
                            <a:srgbClr val="4BACC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Lorazépam</a:t>
                      </a:r>
                      <a:r>
                        <a:rPr lang="fr-BE" sz="1500" dirty="0">
                          <a:solidFill>
                            <a:srgbClr val="4BACC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®/</a:t>
                      </a:r>
                      <a:r>
                        <a:rPr lang="fr-BE" sz="1500" dirty="0" err="1">
                          <a:solidFill>
                            <a:srgbClr val="4BACC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Temesta</a:t>
                      </a:r>
                      <a:r>
                        <a:rPr lang="fr-BE" sz="1500" dirty="0">
                          <a:solidFill>
                            <a:srgbClr val="4BACC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®…)</a:t>
                      </a:r>
                      <a:endParaRPr lang="fr-BE" sz="1500" dirty="0">
                        <a:solidFill>
                          <a:srgbClr val="46474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1006298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fr-BE" sz="1800" b="1" dirty="0">
                          <a:solidFill>
                            <a:srgbClr val="46474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Antihistaminiques</a:t>
                      </a:r>
                      <a:r>
                        <a:rPr lang="fr-BE" sz="1800" dirty="0">
                          <a:solidFill>
                            <a:srgbClr val="46474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BE" sz="1600" dirty="0">
                          <a:solidFill>
                            <a:srgbClr val="46474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(antiallergiques) </a:t>
                      </a:r>
                      <a:r>
                        <a:rPr lang="fr-BE" sz="1500" dirty="0" smtClean="0">
                          <a:solidFill>
                            <a:srgbClr val="4BACC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fr-BE" sz="1500" dirty="0" err="1" smtClean="0">
                          <a:solidFill>
                            <a:srgbClr val="4BACC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Actifed</a:t>
                      </a:r>
                      <a:r>
                        <a:rPr lang="fr-BE" sz="1500" dirty="0">
                          <a:solidFill>
                            <a:srgbClr val="4BACC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®, R </a:t>
                      </a:r>
                      <a:r>
                        <a:rPr lang="fr-BE" sz="1500" dirty="0" err="1">
                          <a:solidFill>
                            <a:srgbClr val="4BACC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Calm</a:t>
                      </a:r>
                      <a:r>
                        <a:rPr lang="fr-BE" sz="1500" dirty="0">
                          <a:solidFill>
                            <a:srgbClr val="4BACC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®, </a:t>
                      </a:r>
                      <a:r>
                        <a:rPr lang="fr-BE" sz="1500" dirty="0" err="1">
                          <a:solidFill>
                            <a:srgbClr val="4BACC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Zyrtec</a:t>
                      </a:r>
                      <a:r>
                        <a:rPr lang="fr-BE" sz="1500" dirty="0">
                          <a:solidFill>
                            <a:srgbClr val="4BACC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®…)</a:t>
                      </a:r>
                      <a:endParaRPr lang="fr-BE" sz="1500" dirty="0">
                        <a:solidFill>
                          <a:srgbClr val="46474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fr-BE" sz="1800" dirty="0">
                          <a:solidFill>
                            <a:srgbClr val="46474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certains </a:t>
                      </a:r>
                      <a:r>
                        <a:rPr lang="fr-BE" sz="1800" b="1" dirty="0">
                          <a:solidFill>
                            <a:srgbClr val="46474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antigrippaux</a:t>
                      </a:r>
                      <a:r>
                        <a:rPr lang="fr-BE" sz="1800" dirty="0">
                          <a:solidFill>
                            <a:srgbClr val="46474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fr-BE" sz="1800" b="1" dirty="0">
                          <a:solidFill>
                            <a:srgbClr val="46474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expectorants et les médicaments du rhume</a:t>
                      </a:r>
                      <a:r>
                        <a:rPr lang="fr-BE" sz="1800" dirty="0">
                          <a:solidFill>
                            <a:srgbClr val="46474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qui contiennent un antihistaminique </a:t>
                      </a:r>
                      <a:r>
                        <a:rPr lang="fr-BE" sz="1500" dirty="0" smtClean="0">
                          <a:solidFill>
                            <a:srgbClr val="4BACC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fr-BE" sz="1500" dirty="0" err="1" smtClean="0">
                          <a:solidFill>
                            <a:srgbClr val="4BACC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Actifed</a:t>
                      </a:r>
                      <a:r>
                        <a:rPr lang="fr-BE" sz="1500" dirty="0">
                          <a:solidFill>
                            <a:srgbClr val="4BACC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®…)</a:t>
                      </a:r>
                      <a:endParaRPr lang="fr-BE" sz="1500" dirty="0">
                        <a:solidFill>
                          <a:srgbClr val="46474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9291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fr-BE" sz="1800" b="1" dirty="0">
                          <a:solidFill>
                            <a:srgbClr val="46474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Médicaments contenant de la codéine</a:t>
                      </a:r>
                      <a:r>
                        <a:rPr lang="fr-BE" sz="1800" dirty="0">
                          <a:solidFill>
                            <a:srgbClr val="46474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comme des antidouleurs</a:t>
                      </a:r>
                      <a:r>
                        <a:rPr lang="fr-BE" sz="1800" dirty="0">
                          <a:solidFill>
                            <a:srgbClr val="4F81B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BE" sz="1500" dirty="0" smtClean="0">
                          <a:solidFill>
                            <a:srgbClr val="4BACC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fr-BE" sz="1500" dirty="0" err="1" smtClean="0">
                          <a:solidFill>
                            <a:srgbClr val="4BACC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Algocod</a:t>
                      </a:r>
                      <a:r>
                        <a:rPr lang="fr-BE" sz="1500" dirty="0">
                          <a:solidFill>
                            <a:srgbClr val="4BACC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®, Dafalgan codéine®…)</a:t>
                      </a:r>
                      <a:r>
                        <a:rPr lang="fr-BE" sz="1500" dirty="0">
                          <a:solidFill>
                            <a:srgbClr val="46474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 algn="just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fr-BE" sz="1800" dirty="0">
                          <a:solidFill>
                            <a:srgbClr val="46474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 </a:t>
                      </a:r>
                      <a:r>
                        <a:rPr lang="fr-BE" sz="1800" b="1" dirty="0">
                          <a:solidFill>
                            <a:srgbClr val="46474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antitussifs</a:t>
                      </a:r>
                      <a:r>
                        <a:rPr lang="fr-BE" sz="1800" dirty="0">
                          <a:solidFill>
                            <a:srgbClr val="46474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/sirops contre la toux</a:t>
                      </a:r>
                      <a:r>
                        <a:rPr lang="fr-BE" sz="1800" dirty="0">
                          <a:solidFill>
                            <a:srgbClr val="4F81B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BE" sz="1500" dirty="0" smtClean="0">
                          <a:solidFill>
                            <a:srgbClr val="4BACC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fr-BE" sz="1500" dirty="0" err="1" smtClean="0">
                          <a:solidFill>
                            <a:srgbClr val="4BACC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Broncosedal</a:t>
                      </a:r>
                      <a:r>
                        <a:rPr lang="fr-BE" sz="1500" dirty="0">
                          <a:solidFill>
                            <a:srgbClr val="4BACC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®, </a:t>
                      </a:r>
                      <a:r>
                        <a:rPr lang="fr-BE" sz="1500" dirty="0" err="1">
                          <a:solidFill>
                            <a:srgbClr val="4BACC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Touxlarynx</a:t>
                      </a:r>
                      <a:r>
                        <a:rPr lang="fr-BE" sz="1500" dirty="0">
                          <a:solidFill>
                            <a:srgbClr val="4BACC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®…)</a:t>
                      </a:r>
                      <a:endParaRPr lang="fr-BE" sz="1500" dirty="0">
                        <a:solidFill>
                          <a:srgbClr val="46474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699291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fr-BE" sz="1800" b="1" dirty="0">
                          <a:solidFill>
                            <a:srgbClr val="46474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Analgésiques narcotiques, opiacés médicaux et traitements de substitution à l’héroïne</a:t>
                      </a:r>
                      <a:endParaRPr lang="fr-BE" sz="1800" dirty="0">
                        <a:solidFill>
                          <a:srgbClr val="46474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fr-BE" sz="1500" dirty="0" smtClean="0">
                          <a:solidFill>
                            <a:srgbClr val="4BACC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(Morphine</a:t>
                      </a:r>
                      <a:r>
                        <a:rPr lang="fr-BE" sz="1500" dirty="0">
                          <a:solidFill>
                            <a:srgbClr val="4BACC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Codéine, Méthadone, </a:t>
                      </a:r>
                      <a:r>
                        <a:rPr lang="fr-BE" sz="1500" dirty="0" err="1">
                          <a:solidFill>
                            <a:srgbClr val="4BACC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Subutex</a:t>
                      </a:r>
                      <a:r>
                        <a:rPr lang="fr-BE" sz="1500" dirty="0">
                          <a:solidFill>
                            <a:srgbClr val="4BACC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®, </a:t>
                      </a:r>
                      <a:r>
                        <a:rPr lang="fr-BE" sz="1500" dirty="0" err="1">
                          <a:solidFill>
                            <a:srgbClr val="4BACC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Suboxone</a:t>
                      </a:r>
                      <a:r>
                        <a:rPr lang="fr-BE" sz="1500" dirty="0">
                          <a:solidFill>
                            <a:srgbClr val="4BACC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®…)</a:t>
                      </a:r>
                      <a:endParaRPr lang="fr-BE" sz="1500" dirty="0">
                        <a:solidFill>
                          <a:srgbClr val="46474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7006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fr-BE" sz="1800" b="1" dirty="0">
                          <a:solidFill>
                            <a:srgbClr val="46474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Myorelaxants</a:t>
                      </a:r>
                      <a:r>
                        <a:rPr lang="fr-BE" sz="1800" dirty="0">
                          <a:solidFill>
                            <a:srgbClr val="46474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(relaxants musculaires) </a:t>
                      </a:r>
                      <a:r>
                        <a:rPr lang="fr-BE" sz="1600" dirty="0" smtClean="0">
                          <a:solidFill>
                            <a:srgbClr val="4BACC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(Bromazépam</a:t>
                      </a:r>
                      <a:r>
                        <a:rPr lang="fr-BE" sz="1600" dirty="0">
                          <a:solidFill>
                            <a:srgbClr val="4BACC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®, Diazépam®, </a:t>
                      </a:r>
                      <a:r>
                        <a:rPr lang="fr-BE" sz="1600" dirty="0" err="1">
                          <a:solidFill>
                            <a:srgbClr val="4BACC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Decontractyl</a:t>
                      </a:r>
                      <a:r>
                        <a:rPr lang="fr-BE" sz="1600" dirty="0">
                          <a:solidFill>
                            <a:srgbClr val="4BACC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®…)</a:t>
                      </a:r>
                      <a:endParaRPr lang="fr-BE" sz="1600" dirty="0">
                        <a:solidFill>
                          <a:srgbClr val="46474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307006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fr-BE" sz="1800" dirty="0">
                          <a:solidFill>
                            <a:srgbClr val="46474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Autres : </a:t>
                      </a:r>
                      <a:r>
                        <a:rPr lang="fr-BE" sz="1800" b="1" dirty="0">
                          <a:solidFill>
                            <a:srgbClr val="46474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antiépileptiques</a:t>
                      </a:r>
                      <a:r>
                        <a:rPr lang="fr-BE" sz="1800" dirty="0">
                          <a:solidFill>
                            <a:srgbClr val="46474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BE" sz="1600" dirty="0" smtClean="0">
                          <a:solidFill>
                            <a:srgbClr val="4BACC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fr-BE" sz="1600" dirty="0" err="1" smtClean="0">
                          <a:solidFill>
                            <a:srgbClr val="4BACC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Dépakine</a:t>
                      </a:r>
                      <a:r>
                        <a:rPr lang="fr-BE" sz="1600" dirty="0">
                          <a:solidFill>
                            <a:srgbClr val="4BACC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®…)</a:t>
                      </a:r>
                      <a:r>
                        <a:rPr lang="fr-BE" sz="1800" dirty="0">
                          <a:solidFill>
                            <a:srgbClr val="46474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fr-BE" sz="1800" b="1" dirty="0">
                          <a:solidFill>
                            <a:srgbClr val="46474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antiparkinsoniens, antimigraineux</a:t>
                      </a:r>
                      <a:r>
                        <a:rPr lang="fr-BE" sz="1800" dirty="0">
                          <a:solidFill>
                            <a:srgbClr val="46474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BE" sz="1600" dirty="0" smtClean="0">
                          <a:solidFill>
                            <a:srgbClr val="4BACC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fr-BE" sz="1600" dirty="0" err="1" smtClean="0">
                          <a:solidFill>
                            <a:srgbClr val="4BACC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Sumatriptan</a:t>
                      </a:r>
                      <a:r>
                        <a:rPr lang="fr-BE" sz="1600" dirty="0">
                          <a:solidFill>
                            <a:srgbClr val="4BACC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®…)</a:t>
                      </a:r>
                      <a:endParaRPr lang="fr-BE" sz="1600" dirty="0">
                        <a:solidFill>
                          <a:srgbClr val="46474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178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Effets sur la conduite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507288" cy="5001419"/>
          </a:xfrm>
        </p:spPr>
        <p:txBody>
          <a:bodyPr/>
          <a:lstStyle/>
          <a:p>
            <a:pPr marL="0" indent="0">
              <a:buNone/>
            </a:pPr>
            <a:r>
              <a:rPr lang="fr-BE" sz="2400" dirty="0" smtClean="0"/>
              <a:t>Principalement :</a:t>
            </a:r>
          </a:p>
          <a:p>
            <a:pPr marL="0" indent="0">
              <a:buNone/>
            </a:pPr>
            <a:endParaRPr lang="fr-BE" sz="500" dirty="0" smtClean="0"/>
          </a:p>
          <a:p>
            <a:r>
              <a:rPr lang="fr-BE" sz="2400" dirty="0" smtClean="0"/>
              <a:t>Effet </a:t>
            </a:r>
            <a:r>
              <a:rPr lang="fr-BE" sz="2400" dirty="0"/>
              <a:t>sédatif </a:t>
            </a:r>
            <a:r>
              <a:rPr lang="fr-BE" sz="2400" dirty="0" smtClean="0"/>
              <a:t>entraînant la somnolence</a:t>
            </a:r>
          </a:p>
          <a:p>
            <a:endParaRPr lang="fr-BE" sz="500" dirty="0" smtClean="0"/>
          </a:p>
          <a:p>
            <a:r>
              <a:rPr lang="fr-BE" sz="2400" dirty="0" smtClean="0"/>
              <a:t>Perte </a:t>
            </a:r>
            <a:r>
              <a:rPr lang="fr-BE" sz="2400" dirty="0"/>
              <a:t>de vigilance et </a:t>
            </a:r>
            <a:r>
              <a:rPr lang="fr-BE" sz="2400" dirty="0" smtClean="0"/>
              <a:t>diminution </a:t>
            </a:r>
            <a:r>
              <a:rPr lang="fr-BE" sz="2400" dirty="0"/>
              <a:t>des </a:t>
            </a:r>
            <a:r>
              <a:rPr lang="fr-BE" sz="2400" dirty="0" smtClean="0"/>
              <a:t>réflexes</a:t>
            </a:r>
          </a:p>
          <a:p>
            <a:endParaRPr lang="fr-BE" sz="500" dirty="0" smtClean="0"/>
          </a:p>
          <a:p>
            <a:r>
              <a:rPr lang="fr-BE" sz="2400" dirty="0" smtClean="0"/>
              <a:t>Altération </a:t>
            </a:r>
            <a:r>
              <a:rPr lang="fr-BE" sz="2400" dirty="0"/>
              <a:t>des capacités de </a:t>
            </a:r>
            <a:r>
              <a:rPr lang="fr-BE" sz="2400" dirty="0" smtClean="0"/>
              <a:t>jugement</a:t>
            </a:r>
            <a:endParaRPr lang="fr-BE" sz="1800" dirty="0"/>
          </a:p>
          <a:p>
            <a:pPr marL="0" indent="0">
              <a:buNone/>
            </a:pP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</a:rPr>
              <a:t>(agressivité</a:t>
            </a:r>
            <a:r>
              <a:rPr lang="fr-BE" sz="2000" dirty="0">
                <a:solidFill>
                  <a:schemeClr val="bg1">
                    <a:lumMod val="50000"/>
                  </a:schemeClr>
                </a:solidFill>
              </a:rPr>
              <a:t>, euphorie, perte du sens du danger</a:t>
            </a: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fr-BE" sz="500" dirty="0" smtClean="0"/>
          </a:p>
          <a:p>
            <a:r>
              <a:rPr lang="fr-BE" sz="2400" dirty="0" smtClean="0"/>
              <a:t>Troubles </a:t>
            </a:r>
            <a:r>
              <a:rPr lang="fr-BE" sz="2400" dirty="0"/>
              <a:t>de la vue ou de la </a:t>
            </a:r>
            <a:r>
              <a:rPr lang="fr-BE" sz="2400" dirty="0" smtClean="0"/>
              <a:t>coordination</a:t>
            </a:r>
          </a:p>
          <a:p>
            <a:pPr marL="0" indent="0">
              <a:buNone/>
            </a:pP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</a:rPr>
              <a:t>(vertiges</a:t>
            </a:r>
            <a:r>
              <a:rPr lang="fr-BE" sz="2000" dirty="0">
                <a:solidFill>
                  <a:schemeClr val="bg1">
                    <a:lumMod val="50000"/>
                  </a:schemeClr>
                </a:solidFill>
              </a:rPr>
              <a:t>, pertes d’équilibre, mouvements perturbés ou désordonnés</a:t>
            </a: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581128"/>
            <a:ext cx="2453640" cy="138074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916832"/>
            <a:ext cx="209550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25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73025"/>
            <a:ext cx="6119812" cy="9080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BE" dirty="0" smtClean="0"/>
              <a:t>Rôle dans les accidents</a:t>
            </a:r>
            <a:endParaRPr dirty="0"/>
          </a:p>
        </p:txBody>
      </p:sp>
      <p:sp>
        <p:nvSpPr>
          <p:cNvPr id="9219" name="Espace réservé du contenu 2"/>
          <p:cNvSpPr>
            <a:spLocks noGrp="1"/>
          </p:cNvSpPr>
          <p:nvPr>
            <p:ph idx="1"/>
          </p:nvPr>
        </p:nvSpPr>
        <p:spPr>
          <a:xfrm>
            <a:off x="457199" y="1162609"/>
            <a:ext cx="8229600" cy="4525963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</a:pPr>
            <a:r>
              <a:rPr lang="fr-FR" altLang="fr-FR" sz="3000" dirty="0" smtClean="0"/>
              <a:t>Prévalence des psychotropes parmi les automobilistes belges gravement blessés et décédés (DRUID, </a:t>
            </a:r>
            <a:r>
              <a:rPr lang="fr-FR" altLang="fr-FR" sz="2000" dirty="0" err="1" smtClean="0"/>
              <a:t>Isalberti</a:t>
            </a:r>
            <a:r>
              <a:rPr lang="fr-FR" altLang="fr-FR" sz="2000" dirty="0" smtClean="0"/>
              <a:t> et al., 2011</a:t>
            </a:r>
            <a:r>
              <a:rPr lang="fr-FR" altLang="fr-FR" sz="3000" dirty="0" smtClean="0"/>
              <a:t>)</a:t>
            </a:r>
          </a:p>
          <a:p>
            <a:pPr marL="0" indent="0" eaLnBrk="1" hangingPunct="1">
              <a:buFontTx/>
              <a:buNone/>
            </a:pPr>
            <a:endParaRPr lang="fr-FR" altLang="fr-FR" sz="5000" dirty="0" smtClean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570139"/>
              </p:ext>
            </p:extLst>
          </p:nvPr>
        </p:nvGraphicFramePr>
        <p:xfrm>
          <a:off x="683568" y="3140968"/>
          <a:ext cx="7499175" cy="205116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5669298"/>
                <a:gridCol w="1829877"/>
              </a:tblGrid>
              <a:tr h="683721">
                <a:tc>
                  <a:txBody>
                    <a:bodyPr/>
                    <a:lstStyle/>
                    <a:p>
                      <a:r>
                        <a:rPr lang="fr-BE" sz="3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Benzodiazépines</a:t>
                      </a:r>
                      <a:endParaRPr lang="fr-BE" sz="3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BE" sz="3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7,3</a:t>
                      </a:r>
                      <a:endParaRPr lang="fr-BE" sz="3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83721">
                <a:tc>
                  <a:txBody>
                    <a:bodyPr/>
                    <a:lstStyle/>
                    <a:p>
                      <a:r>
                        <a:rPr lang="fr-BE" sz="3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Opiacés médicinaux</a:t>
                      </a:r>
                      <a:endParaRPr lang="fr-BE" sz="3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BE" sz="3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</a:t>
                      </a:r>
                      <a:endParaRPr lang="fr-BE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83721">
                <a:tc>
                  <a:txBody>
                    <a:bodyPr/>
                    <a:lstStyle/>
                    <a:p>
                      <a:r>
                        <a:rPr lang="fr-BE" sz="3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Z-</a:t>
                      </a:r>
                      <a:r>
                        <a:rPr lang="fr-BE" sz="3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drugs</a:t>
                      </a:r>
                      <a:endParaRPr lang="fr-BE" sz="3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BE" sz="3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</a:t>
                      </a:r>
                      <a:endParaRPr lang="fr-BE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952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1512</TotalTime>
  <Words>864</Words>
  <Application>Microsoft Office PowerPoint</Application>
  <PresentationFormat>Affichage à l'écran (4:3)</PresentationFormat>
  <Paragraphs>212</Paragraphs>
  <Slides>28</Slides>
  <Notes>19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3" baseType="lpstr">
      <vt:lpstr>Arial</vt:lpstr>
      <vt:lpstr>Calibri</vt:lpstr>
      <vt:lpstr>Times New Roman</vt:lpstr>
      <vt:lpstr>Wingdings</vt:lpstr>
      <vt:lpstr>Thème Office</vt:lpstr>
      <vt:lpstr>Conduite sous influence de médicaments Mesure d’attitudes en Wallonie</vt:lpstr>
      <vt:lpstr>A W S R</vt:lpstr>
      <vt:lpstr>Consommation de médicaments</vt:lpstr>
      <vt:lpstr>Et au volant ?</vt:lpstr>
      <vt:lpstr>Présentation PowerPoint</vt:lpstr>
      <vt:lpstr>Présentation PowerPoint</vt:lpstr>
      <vt:lpstr>Médicaments ciblés</vt:lpstr>
      <vt:lpstr>Effets sur la conduite</vt:lpstr>
      <vt:lpstr>Rôle dans les accidents</vt:lpstr>
      <vt:lpstr>Rôle dans les accidents</vt:lpstr>
      <vt:lpstr>Étude de comportement ?</vt:lpstr>
      <vt:lpstr>Méthodologie</vt:lpstr>
      <vt:lpstr>Comportement avoué</vt:lpstr>
      <vt:lpstr>Comportement avoué</vt:lpstr>
      <vt:lpstr>Comportement avoué</vt:lpstr>
      <vt:lpstr>Comportement avoué</vt:lpstr>
      <vt:lpstr>Comportement par âge et sexe</vt:lpstr>
      <vt:lpstr>médicaments consommés</vt:lpstr>
      <vt:lpstr>Comparaison avec étude ESRA</vt:lpstr>
      <vt:lpstr>Raisons invoquées pour conduire sous influence</vt:lpstr>
      <vt:lpstr>Connaissance du risque</vt:lpstr>
      <vt:lpstr>Vecteurs d’information</vt:lpstr>
      <vt:lpstr>Acceptabilité sociale</vt:lpstr>
      <vt:lpstr>accidents avoués</vt:lpstr>
      <vt:lpstr>Conclusions</vt:lpstr>
      <vt:lpstr>Conclusions</vt:lpstr>
      <vt:lpstr>Conclusion</vt:lpstr>
      <vt:lpstr>Présentation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christine.koenigs</dc:creator>
  <cp:lastModifiedBy>francois.riguelle</cp:lastModifiedBy>
  <cp:revision>76</cp:revision>
  <dcterms:created xsi:type="dcterms:W3CDTF">2014-12-05T08:57:57Z</dcterms:created>
  <dcterms:modified xsi:type="dcterms:W3CDTF">2019-06-17T08:39:38Z</dcterms:modified>
</cp:coreProperties>
</file>