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4"/>
  </p:notesMasterIdLst>
  <p:sldIdLst>
    <p:sldId id="256" r:id="rId4"/>
    <p:sldId id="303" r:id="rId5"/>
    <p:sldId id="305" r:id="rId6"/>
    <p:sldId id="262" r:id="rId7"/>
    <p:sldId id="318" r:id="rId8"/>
    <p:sldId id="335" r:id="rId9"/>
    <p:sldId id="291" r:id="rId10"/>
    <p:sldId id="321" r:id="rId11"/>
    <p:sldId id="320" r:id="rId12"/>
    <p:sldId id="336" r:id="rId13"/>
    <p:sldId id="309" r:id="rId14"/>
    <p:sldId id="331" r:id="rId15"/>
    <p:sldId id="299" r:id="rId16"/>
    <p:sldId id="312" r:id="rId17"/>
    <p:sldId id="301" r:id="rId18"/>
    <p:sldId id="337" r:id="rId19"/>
    <p:sldId id="338" r:id="rId20"/>
    <p:sldId id="304" r:id="rId21"/>
    <p:sldId id="326" r:id="rId22"/>
    <p:sldId id="317" r:id="rId23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FFFF00"/>
    <a:srgbClr val="515151"/>
    <a:srgbClr val="464749"/>
    <a:srgbClr val="D99694"/>
    <a:srgbClr val="000000"/>
    <a:srgbClr val="1A95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25" autoAdjust="0"/>
  </p:normalViewPr>
  <p:slideViewPr>
    <p:cSldViewPr>
      <p:cViewPr varScale="1">
        <p:scale>
          <a:sx n="77" d="100"/>
          <a:sy n="77" d="100"/>
        </p:scale>
        <p:origin x="161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B88CD-CCE8-40E6-B200-C7E5E15B1C6C}" type="datetimeFigureOut">
              <a:rPr lang="fr-BE" smtClean="0"/>
              <a:t>17-06-19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D6041-C3A1-476C-8353-171814D5E2A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7205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18 boitiers entre 2010 et 2011</a:t>
            </a:r>
          </a:p>
          <a:p>
            <a:r>
              <a:rPr lang="fr-BE" dirty="0" smtClean="0"/>
              <a:t>11 boitiers entre 2013 et 2014</a:t>
            </a:r>
          </a:p>
          <a:p>
            <a:r>
              <a:rPr lang="fr-BE" dirty="0" smtClean="0"/>
              <a:t>16 radars</a:t>
            </a:r>
          </a:p>
          <a:p>
            <a:r>
              <a:rPr lang="fr-BE" dirty="0" smtClean="0"/>
              <a:t>Pas d’évaluation élaborée de leur impact </a:t>
            </a:r>
          </a:p>
          <a:p>
            <a:r>
              <a:rPr lang="fr-BE" dirty="0" smtClean="0"/>
              <a:t>Intérêt commun cabinet / SPW / police / AWSR / justice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D6041-C3A1-476C-8353-171814D5E2A0}" type="slidenum">
              <a:rPr lang="fr-BE" smtClean="0"/>
              <a:t>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35412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D6041-C3A1-476C-8353-171814D5E2A0}" type="slidenum">
              <a:rPr lang="fr-BE" smtClean="0"/>
              <a:t>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72847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D6041-C3A1-476C-8353-171814D5E2A0}" type="slidenum">
              <a:rPr lang="fr-BE" smtClean="0"/>
              <a:t>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91345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D6041-C3A1-476C-8353-171814D5E2A0}" type="slidenum">
              <a:rPr lang="fr-BE" smtClean="0"/>
              <a:t>13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44186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D6041-C3A1-476C-8353-171814D5E2A0}" type="slidenum">
              <a:rPr lang="fr-BE" smtClean="0"/>
              <a:t>20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41103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AWSR-14-14585-PPT-cr-051214-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93663"/>
            <a:ext cx="9180513" cy="697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55776" y="3068960"/>
            <a:ext cx="6588224" cy="1224136"/>
          </a:xfrm>
        </p:spPr>
        <p:txBody>
          <a:bodyPr>
            <a:normAutofit/>
          </a:bodyPr>
          <a:lstStyle>
            <a:lvl1pPr algn="l">
              <a:defRPr sz="3600" b="1" i="0" cap="all" baseline="0">
                <a:solidFill>
                  <a:srgbClr val="464749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0"/>
          </p:nvPr>
        </p:nvSpPr>
        <p:spPr>
          <a:xfrm>
            <a:off x="4427984" y="1844824"/>
            <a:ext cx="4536504" cy="432048"/>
          </a:xfrm>
        </p:spPr>
        <p:txBody>
          <a:bodyPr>
            <a:normAutofit/>
          </a:bodyPr>
          <a:lstStyle>
            <a:lvl1pPr>
              <a:buNone/>
              <a:defRPr sz="2600" baseline="0">
                <a:solidFill>
                  <a:srgbClr val="464749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8182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AWSR-14-14585-PPT-cr-051214-r2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95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5"/>
          <p:cNvSpPr txBox="1">
            <a:spLocks/>
          </p:cNvSpPr>
          <p:nvPr userDrawn="1"/>
        </p:nvSpPr>
        <p:spPr>
          <a:xfrm>
            <a:off x="539750" y="6492875"/>
            <a:ext cx="6477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CAA9FB66-64A4-4C34-928B-7A3BDE8A0EC5}" type="slidenum">
              <a:rPr lang="fr-BE" altLang="fr-FR" sz="1200" smtClean="0">
                <a:solidFill>
                  <a:schemeClr val="bg1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‹N°›</a:t>
            </a:fld>
            <a:endParaRPr lang="fr-BE" altLang="fr-FR" sz="1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6120680" cy="908720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fr-BE" sz="3000" b="1" i="0" kern="1200" cap="all" baseline="0" dirty="0" smtClean="0">
                <a:solidFill>
                  <a:srgbClr val="0091A0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baseline="0">
                <a:solidFill>
                  <a:srgbClr val="464749"/>
                </a:solidFill>
                <a:latin typeface="+mj-lt"/>
              </a:defRPr>
            </a:lvl1pPr>
            <a:lvl2pPr>
              <a:defRPr baseline="0">
                <a:solidFill>
                  <a:srgbClr val="464749"/>
                </a:solidFill>
                <a:latin typeface="+mj-lt"/>
              </a:defRPr>
            </a:lvl2pPr>
            <a:lvl3pPr>
              <a:defRPr baseline="0">
                <a:solidFill>
                  <a:srgbClr val="464749"/>
                </a:solidFill>
                <a:latin typeface="+mj-lt"/>
              </a:defRPr>
            </a:lvl3pPr>
            <a:lvl4pPr>
              <a:defRPr baseline="0">
                <a:solidFill>
                  <a:srgbClr val="464749"/>
                </a:solidFill>
                <a:latin typeface="+mj-lt"/>
              </a:defRPr>
            </a:lvl4pPr>
            <a:lvl5pPr>
              <a:buFont typeface="Wingdings" pitchFamily="2" charset="2"/>
              <a:buChar char="Ø"/>
              <a:defRPr baseline="0">
                <a:solidFill>
                  <a:srgbClr val="464749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2779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AWSR-14-14585-PPT-cr-051214-r2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95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 txBox="1">
            <a:spLocks/>
          </p:cNvSpPr>
          <p:nvPr userDrawn="1"/>
        </p:nvSpPr>
        <p:spPr>
          <a:xfrm>
            <a:off x="539750" y="6492875"/>
            <a:ext cx="6477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16FDF2CB-71BB-45F2-A768-296765118CD8}" type="slidenum">
              <a:rPr lang="fr-BE" altLang="fr-FR" sz="1200" smtClean="0">
                <a:solidFill>
                  <a:schemeClr val="bg1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‹N°›</a:t>
            </a:fld>
            <a:endParaRPr lang="fr-BE" altLang="fr-FR" sz="1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6275040" cy="850106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fr-BE" sz="3000" b="1" i="0" kern="1200" cap="all" baseline="0" dirty="0" smtClean="0">
                <a:solidFill>
                  <a:srgbClr val="0091A0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464749"/>
                </a:solidFill>
                <a:latin typeface="+mj-lt"/>
                <a:cs typeface="Arial" pitchFamily="34" charset="0"/>
              </a:defRPr>
            </a:lvl1pPr>
            <a:lvl2pPr>
              <a:defRPr sz="2400" baseline="0">
                <a:solidFill>
                  <a:srgbClr val="464749"/>
                </a:solidFill>
                <a:latin typeface="+mj-lt"/>
                <a:cs typeface="Arial" pitchFamily="34" charset="0"/>
              </a:defRPr>
            </a:lvl2pPr>
            <a:lvl3pPr>
              <a:defRPr sz="2000" baseline="0">
                <a:solidFill>
                  <a:srgbClr val="464749"/>
                </a:solidFill>
                <a:latin typeface="+mj-lt"/>
                <a:cs typeface="Arial" pitchFamily="34" charset="0"/>
              </a:defRPr>
            </a:lvl3pPr>
            <a:lvl4pPr>
              <a:defRPr sz="1800" baseline="0">
                <a:solidFill>
                  <a:srgbClr val="464749"/>
                </a:solidFill>
                <a:latin typeface="+mj-lt"/>
                <a:cs typeface="Arial" pitchFamily="34" charset="0"/>
              </a:defRPr>
            </a:lvl4pPr>
            <a:lvl5pPr>
              <a:buFont typeface="Wingdings" pitchFamily="2" charset="2"/>
              <a:buChar char="Ø"/>
              <a:defRPr sz="1800" baseline="0">
                <a:solidFill>
                  <a:srgbClr val="464749"/>
                </a:solidFill>
                <a:latin typeface="+mj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fr-FR" sz="2800" kern="1200" baseline="0" dirty="0" smtClean="0">
                <a:solidFill>
                  <a:srgbClr val="464749"/>
                </a:solidFill>
                <a:latin typeface="+mj-lt"/>
                <a:ea typeface="+mn-ea"/>
                <a:cs typeface="Arial" pitchFamily="34" charset="0"/>
              </a:defRPr>
            </a:lvl1pPr>
            <a:lvl2pPr>
              <a:defRPr lang="fr-FR" sz="2400" kern="1200" baseline="0" dirty="0" smtClean="0">
                <a:solidFill>
                  <a:srgbClr val="464749"/>
                </a:solidFill>
                <a:latin typeface="+mj-lt"/>
                <a:ea typeface="+mn-ea"/>
                <a:cs typeface="Arial" pitchFamily="34" charset="0"/>
              </a:defRPr>
            </a:lvl2pPr>
            <a:lvl3pPr>
              <a:defRPr lang="fr-FR" sz="2000" kern="1200" baseline="0" dirty="0" smtClean="0">
                <a:solidFill>
                  <a:srgbClr val="464749"/>
                </a:solidFill>
                <a:latin typeface="+mj-lt"/>
                <a:ea typeface="+mn-ea"/>
                <a:cs typeface="Arial" pitchFamily="34" charset="0"/>
              </a:defRPr>
            </a:lvl3pPr>
            <a:lvl4pPr>
              <a:defRPr lang="fr-FR" sz="1800" kern="1200" baseline="0" dirty="0" smtClean="0">
                <a:solidFill>
                  <a:srgbClr val="464749"/>
                </a:solidFill>
                <a:latin typeface="+mj-lt"/>
                <a:ea typeface="+mn-ea"/>
                <a:cs typeface="Arial" pitchFamily="34" charset="0"/>
              </a:defRPr>
            </a:lvl4pPr>
            <a:lvl5pPr>
              <a:buFont typeface="Wingdings" pitchFamily="2" charset="2"/>
              <a:buChar char="Ø"/>
              <a:defRPr lang="fr-BE" sz="1800" kern="1200" baseline="0" dirty="0" smtClean="0">
                <a:solidFill>
                  <a:srgbClr val="464749"/>
                </a:solidFill>
                <a:latin typeface="+mj-lt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2221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AWSR-14-14585-PPT-cr-051214-r2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95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5"/>
          <p:cNvSpPr txBox="1">
            <a:spLocks/>
          </p:cNvSpPr>
          <p:nvPr userDrawn="1"/>
        </p:nvSpPr>
        <p:spPr>
          <a:xfrm>
            <a:off x="539750" y="6492875"/>
            <a:ext cx="6477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EA1F74F0-6A2F-4C3B-9091-223CC2516EA3}" type="slidenum">
              <a:rPr lang="fr-BE" altLang="fr-FR" sz="1200" smtClean="0">
                <a:solidFill>
                  <a:schemeClr val="bg1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‹N°›</a:t>
            </a:fld>
            <a:endParaRPr lang="fr-BE" altLang="fr-FR" sz="1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>
            <a:normAutofit/>
          </a:bodyPr>
          <a:lstStyle>
            <a:lvl1pPr>
              <a:defRPr lang="fr-BE" sz="3000" b="1" i="0" kern="1200" cap="all" baseline="0" dirty="0" smtClean="0">
                <a:solidFill>
                  <a:srgbClr val="0091A0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0895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 txBox="1">
            <a:spLocks/>
          </p:cNvSpPr>
          <p:nvPr userDrawn="1"/>
        </p:nvSpPr>
        <p:spPr>
          <a:xfrm>
            <a:off x="539750" y="6492875"/>
            <a:ext cx="6477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41393FE8-5A16-44AA-8E3E-A88607A4C385}" type="slidenum">
              <a:rPr lang="fr-BE" altLang="fr-FR" sz="1200" smtClean="0">
                <a:solidFill>
                  <a:srgbClr val="464749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‹N°›</a:t>
            </a:fld>
            <a:endParaRPr lang="fr-BE" altLang="fr-FR" sz="1200" dirty="0" smtClean="0">
              <a:solidFill>
                <a:srgbClr val="46474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13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AWSR-14-14585-PPT-cr-051214-r2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95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 txBox="1">
            <a:spLocks/>
          </p:cNvSpPr>
          <p:nvPr userDrawn="1"/>
        </p:nvSpPr>
        <p:spPr>
          <a:xfrm>
            <a:off x="539750" y="6492875"/>
            <a:ext cx="6477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A4B8CBCB-EA99-4C57-ADFB-8DBC828C8981}" type="slidenum">
              <a:rPr lang="fr-BE" altLang="fr-FR" sz="1200" smtClean="0">
                <a:solidFill>
                  <a:schemeClr val="bg1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‹N°›</a:t>
            </a:fld>
            <a:endParaRPr lang="fr-BE" altLang="fr-FR" sz="1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solidFill>
                  <a:srgbClr val="464749"/>
                </a:solidFill>
                <a:latin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aseline="0">
                <a:solidFill>
                  <a:srgbClr val="464749"/>
                </a:solidFill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9176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fr-BE" altLang="fr-FR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fr-BE" alt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76F6E3-FB87-4202-AC70-8E367B86F8A8}" type="datetimeFigureOut">
              <a:rPr lang="fr-BE"/>
              <a:pPr>
                <a:defRPr/>
              </a:pPr>
              <a:t>17-06-19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526062D-F91A-4A24-A98A-194B6B482E75}" type="slidenum">
              <a:rPr lang="fr-BE" altLang="fr-FR"/>
              <a:pPr>
                <a:defRPr/>
              </a:pPr>
              <a:t>‹N°›</a:t>
            </a:fld>
            <a:endParaRPr lang="fr-BE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2555875" y="3068638"/>
            <a:ext cx="6588125" cy="1223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Impact des Boitiers radars sur l’accidentalité sur autoroute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4427984" y="1340768"/>
            <a:ext cx="4537075" cy="791691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RFTM – 12/06/2019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François Riguelle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869160"/>
            <a:ext cx="4385146" cy="186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6480720" cy="908720"/>
          </a:xfrm>
        </p:spPr>
        <p:txBody>
          <a:bodyPr/>
          <a:lstStyle/>
          <a:p>
            <a:r>
              <a:rPr lang="fr-BE" dirty="0" smtClean="0"/>
              <a:t>Contrôle du retour à la moyenne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68552"/>
          </a:xfrm>
        </p:spPr>
        <p:txBody>
          <a:bodyPr/>
          <a:lstStyle/>
          <a:p>
            <a:r>
              <a:rPr lang="fr-BE" dirty="0" smtClean="0">
                <a:solidFill>
                  <a:schemeClr val="tx1"/>
                </a:solidFill>
              </a:rPr>
              <a:t>Pas de données disponibles en suffisance pour gestion « statistique » idéale du </a:t>
            </a:r>
            <a:r>
              <a:rPr lang="fr-BE" dirty="0" err="1" smtClean="0">
                <a:solidFill>
                  <a:schemeClr val="tx1"/>
                </a:solidFill>
              </a:rPr>
              <a:t>RaM</a:t>
            </a:r>
            <a:r>
              <a:rPr lang="fr-BE" dirty="0">
                <a:solidFill>
                  <a:schemeClr val="tx1"/>
                </a:solidFill>
              </a:rPr>
              <a:t> (Statistique Empirique </a:t>
            </a:r>
            <a:r>
              <a:rPr lang="fr-BE" dirty="0" smtClean="0">
                <a:solidFill>
                  <a:schemeClr val="tx1"/>
                </a:solidFill>
              </a:rPr>
              <a:t>Bayésienne)</a:t>
            </a:r>
          </a:p>
          <a:p>
            <a:endParaRPr lang="fr-BE" dirty="0">
              <a:solidFill>
                <a:schemeClr val="tx1"/>
              </a:solidFill>
            </a:endParaRPr>
          </a:p>
          <a:p>
            <a:r>
              <a:rPr lang="fr-BE" dirty="0" smtClean="0">
                <a:solidFill>
                  <a:schemeClr val="tx1"/>
                </a:solidFill>
              </a:rPr>
              <a:t>Mais !  Grand recul temporel sur les périodes avant intervention (minimum  6 ans)</a:t>
            </a:r>
          </a:p>
          <a:p>
            <a:pPr marL="0" indent="0">
              <a:buNone/>
            </a:pPr>
            <a:endParaRPr lang="fr-B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BE" dirty="0">
              <a:sym typeface="Wingdings" panose="05000000000000000000" pitchFamily="2" charset="2"/>
            </a:endParaRPr>
          </a:p>
          <a:p>
            <a:pPr marL="3200400" lvl="7" indent="0">
              <a:buNone/>
            </a:pPr>
            <a:endParaRPr lang="fr-BE" i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1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Périodes Avant et après</a:t>
            </a:r>
            <a:endParaRPr lang="fr-BE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988840"/>
            <a:ext cx="867142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1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Méthode de calcul</a:t>
            </a:r>
            <a:endParaRPr lang="fr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393914" y="1196752"/>
                <a:ext cx="8748464" cy="34220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BE" sz="3000" dirty="0" smtClean="0"/>
                  <a:t>Effet local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BE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r-BE" sz="4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eqArr>
                              <m:eqArrPr>
                                <m:ctrlPr>
                                  <a:rPr lang="fr-BE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fr-BE" sz="4000" b="0" i="1" smtClean="0">
                                    <a:latin typeface="Cambria Math" panose="02040503050406030204" pitchFamily="18" charset="0"/>
                                  </a:rPr>
                                  <m:t>𝐴𝑐𝑐𝑖𝑑𝑒𝑛𝑡𝑠</m:t>
                                </m:r>
                                <m:r>
                                  <a:rPr lang="fr-BE" sz="4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BE" sz="4000" b="0" i="1" smtClean="0">
                                    <a:latin typeface="Cambria Math" panose="02040503050406030204" pitchFamily="18" charset="0"/>
                                  </a:rPr>
                                  <m:t>𝑎𝑝𝑟</m:t>
                                </m:r>
                                <m:r>
                                  <a:rPr lang="fr-BE" sz="4000" b="0" i="1" smtClean="0">
                                    <a:latin typeface="Cambria Math" panose="02040503050406030204" pitchFamily="18" charset="0"/>
                                  </a:rPr>
                                  <m:t>è</m:t>
                                </m:r>
                                <m:r>
                                  <a:rPr lang="fr-BE" sz="4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fr-BE" sz="4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BE" sz="4000" b="0" i="1" smtClean="0">
                                    <a:latin typeface="Cambria Math" panose="02040503050406030204" pitchFamily="18" charset="0"/>
                                  </a:rPr>
                                  <m:t>𝑠𝑖𝑡𝑒</m:t>
                                </m:r>
                              </m:e>
                              <m:e/>
                            </m:eqArr>
                          </m:num>
                          <m:den>
                            <m:eqArr>
                              <m:eqArrPr>
                                <m:ctrlPr>
                                  <a:rPr lang="fr-BE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>
                                <m:r>
                                  <a:rPr lang="fr-BE" sz="4000" b="0" i="1" smtClean="0">
                                    <a:latin typeface="Cambria Math" panose="02040503050406030204" pitchFamily="18" charset="0"/>
                                  </a:rPr>
                                  <m:t>𝐴𝑐𝑐𝑖𝑑𝑒𝑛𝑡𝑠</m:t>
                                </m:r>
                                <m:r>
                                  <a:rPr lang="fr-BE" sz="4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BE" sz="4000" b="0" i="1" smtClean="0">
                                    <a:latin typeface="Cambria Math" panose="02040503050406030204" pitchFamily="18" charset="0"/>
                                  </a:rPr>
                                  <m:t>𝑎𝑣𝑎𝑛𝑡</m:t>
                                </m:r>
                                <m:r>
                                  <a:rPr lang="fr-BE" sz="4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BE" sz="4000" b="0" i="1" smtClean="0">
                                    <a:latin typeface="Cambria Math" panose="02040503050406030204" pitchFamily="18" charset="0"/>
                                  </a:rPr>
                                  <m:t>𝑠𝑖𝑡𝑒</m:t>
                                </m:r>
                              </m:e>
                              <m:e/>
                            </m:eqArr>
                          </m:den>
                        </m:f>
                      </m:num>
                      <m:den>
                        <m:f>
                          <m:fPr>
                            <m:ctrlPr>
                              <a:rPr lang="fr-BE" sz="4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eqArr>
                              <m:eqArrPr>
                                <m:ctrlPr>
                                  <a:rPr lang="fr-BE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>
                                <m:r>
                                  <a:rPr lang="fr-BE" sz="4000" b="0" i="1" smtClean="0">
                                    <a:latin typeface="Cambria Math" panose="02040503050406030204" pitchFamily="18" charset="0"/>
                                  </a:rPr>
                                  <m:t>𝐴𝑐𝑐𝑖𝑑𝑒𝑛𝑡𝑠</m:t>
                                </m:r>
                                <m:r>
                                  <a:rPr lang="fr-BE" sz="4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BE" sz="4000" b="0" i="1" smtClean="0">
                                    <a:latin typeface="Cambria Math" panose="02040503050406030204" pitchFamily="18" charset="0"/>
                                  </a:rPr>
                                  <m:t>𝑎𝑝𝑟</m:t>
                                </m:r>
                                <m:r>
                                  <a:rPr lang="fr-BE" sz="4000" b="0" i="1" smtClean="0">
                                    <a:latin typeface="Cambria Math" panose="02040503050406030204" pitchFamily="18" charset="0"/>
                                  </a:rPr>
                                  <m:t>è</m:t>
                                </m:r>
                                <m:r>
                                  <a:rPr lang="fr-BE" sz="4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fr-BE" sz="4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BE" sz="4000" b="0" i="1" smtClean="0">
                                    <a:latin typeface="Cambria Math" panose="02040503050406030204" pitchFamily="18" charset="0"/>
                                  </a:rPr>
                                  <m:t>𝑔𝑟𝑜𝑢𝑝𝑒</m:t>
                                </m:r>
                                <m:r>
                                  <a:rPr lang="fr-BE" sz="4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BE" sz="4000" b="0" i="1" smtClean="0">
                                    <a:latin typeface="Cambria Math" panose="02040503050406030204" pitchFamily="18" charset="0"/>
                                  </a:rPr>
                                  <m:t>𝑐𝑜𝑛𝑡𝑟</m:t>
                                </m:r>
                                <m:r>
                                  <a:rPr lang="fr-BE" sz="4000" b="0" i="1" smtClean="0">
                                    <a:latin typeface="Cambria Math" panose="02040503050406030204" pitchFamily="18" charset="0"/>
                                  </a:rPr>
                                  <m:t>ô</m:t>
                                </m:r>
                                <m:r>
                                  <a:rPr lang="fr-BE" sz="4000" b="0" i="1" smtClean="0">
                                    <a:latin typeface="Cambria Math" panose="02040503050406030204" pitchFamily="18" charset="0"/>
                                  </a:rPr>
                                  <m:t>𝑙𝑒</m:t>
                                </m:r>
                              </m:e>
                              <m:e/>
                            </m:eqArr>
                          </m:num>
                          <m:den>
                            <m:eqArr>
                              <m:eqArrPr>
                                <m:ctrlPr>
                                  <a:rPr lang="fr-BE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>
                                <m:r>
                                  <a:rPr lang="fr-BE" sz="4000" b="0" i="1" smtClean="0">
                                    <a:latin typeface="Cambria Math" panose="02040503050406030204" pitchFamily="18" charset="0"/>
                                  </a:rPr>
                                  <m:t>𝐴𝑐𝑐𝑖𝑑𝑒𝑛𝑡𝑠</m:t>
                                </m:r>
                                <m:r>
                                  <a:rPr lang="fr-BE" sz="4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BE" sz="4000" b="0" i="1" smtClean="0">
                                    <a:latin typeface="Cambria Math" panose="02040503050406030204" pitchFamily="18" charset="0"/>
                                  </a:rPr>
                                  <m:t>𝑎𝑣𝑎𝑛𝑡</m:t>
                                </m:r>
                                <m:r>
                                  <a:rPr lang="fr-BE" sz="4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BE" sz="4000" b="0" i="1" smtClean="0">
                                    <a:latin typeface="Cambria Math" panose="02040503050406030204" pitchFamily="18" charset="0"/>
                                  </a:rPr>
                                  <m:t>𝑔𝑟𝑜𝑢𝑝𝑒</m:t>
                                </m:r>
                                <m:r>
                                  <a:rPr lang="fr-BE" sz="4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BE" sz="4000" b="0" i="1" smtClean="0">
                                    <a:latin typeface="Cambria Math" panose="02040503050406030204" pitchFamily="18" charset="0"/>
                                  </a:rPr>
                                  <m:t>𝑐𝑜𝑛𝑡𝑟</m:t>
                                </m:r>
                                <m:r>
                                  <a:rPr lang="fr-BE" sz="4000" b="0" i="1" smtClean="0">
                                    <a:latin typeface="Cambria Math" panose="02040503050406030204" pitchFamily="18" charset="0"/>
                                  </a:rPr>
                                  <m:t>ô</m:t>
                                </m:r>
                                <m:r>
                                  <a:rPr lang="fr-BE" sz="4000" b="0" i="1" smtClean="0">
                                    <a:latin typeface="Cambria Math" panose="02040503050406030204" pitchFamily="18" charset="0"/>
                                  </a:rPr>
                                  <m:t>𝑙𝑒</m:t>
                                </m:r>
                              </m:e>
                            </m:eqArr>
                          </m:den>
                        </m:f>
                      </m:den>
                    </m:f>
                  </m:oMath>
                </a14:m>
                <a:endParaRPr lang="fr-BE" sz="40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14" y="1196752"/>
                <a:ext cx="8748464" cy="3422027"/>
              </a:xfrm>
              <a:prstGeom prst="rect">
                <a:avLst/>
              </a:prstGeom>
              <a:blipFill rotWithShape="0">
                <a:blip r:embed="rId2"/>
                <a:stretch>
                  <a:fillRect l="-2718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colade ouvrante 2"/>
          <p:cNvSpPr/>
          <p:nvPr/>
        </p:nvSpPr>
        <p:spPr>
          <a:xfrm rot="16200000">
            <a:off x="3815916" y="1232756"/>
            <a:ext cx="648072" cy="7632848"/>
          </a:xfrm>
          <a:prstGeom prst="leftBrac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3004320" y="5479580"/>
            <a:ext cx="22712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000" dirty="0" smtClean="0">
                <a:solidFill>
                  <a:srgbClr val="92D050"/>
                </a:solidFill>
              </a:rPr>
              <a:t>Effet agrégé</a:t>
            </a:r>
            <a:endParaRPr lang="fr-BE" sz="3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Résultats zone de danger</a:t>
            </a:r>
            <a:br>
              <a:rPr lang="fr-BE" dirty="0" smtClean="0"/>
            </a:br>
            <a:r>
              <a:rPr lang="fr-BE" dirty="0" smtClean="0"/>
              <a:t>(-2000 - 2000)</a:t>
            </a: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469572" y="4811826"/>
            <a:ext cx="83529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600" dirty="0" smtClean="0">
                <a:sym typeface="Wingdings" panose="05000000000000000000" pitchFamily="2" charset="2"/>
              </a:rPr>
              <a:t> Diminution significative de 17% des accidents corporels mais différence entre les boitiers anciens et récents</a:t>
            </a:r>
            <a:endParaRPr lang="fr-BE" sz="2600" dirty="0"/>
          </a:p>
        </p:txBody>
      </p:sp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200800" cy="381642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3568" y="3140968"/>
            <a:ext cx="7344816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9228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Résultats Amont</a:t>
            </a:r>
            <a:endParaRPr lang="fr-BE" dirty="0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539552" y="2880320"/>
            <a:ext cx="612068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BE" sz="3000" b="1" i="0" kern="1200" cap="all" baseline="0" dirty="0" smtClean="0">
                <a:solidFill>
                  <a:srgbClr val="0091A0"/>
                </a:solidFill>
                <a:latin typeface="+mj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BE" dirty="0" smtClean="0"/>
              <a:t>Résultats Aval</a:t>
            </a:r>
            <a:endParaRPr lang="fr-BE" dirty="0"/>
          </a:p>
        </p:txBody>
      </p:sp>
      <p:pic>
        <p:nvPicPr>
          <p:cNvPr id="9" name="Imag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8680"/>
            <a:ext cx="4434840" cy="2944495"/>
          </a:xfrm>
          <a:prstGeom prst="rect">
            <a:avLst/>
          </a:prstGeom>
          <a:noFill/>
        </p:spPr>
      </p:pic>
      <p:pic>
        <p:nvPicPr>
          <p:cNvPr id="10" name="Imag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572" y="3468226"/>
            <a:ext cx="4513044" cy="3086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978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Comparaison avec la Flandre</a:t>
            </a: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84" y="1628800"/>
            <a:ext cx="828834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9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Évolution de la typologie des accidents</a:t>
            </a: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48071"/>
            <a:ext cx="8358340" cy="44870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67944" y="1412776"/>
            <a:ext cx="1152128" cy="34563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0074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Évolution de la typologie des accidents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8144962" cy="461507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3779912" y="3356992"/>
            <a:ext cx="230425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llipse 6"/>
          <p:cNvSpPr/>
          <p:nvPr/>
        </p:nvSpPr>
        <p:spPr>
          <a:xfrm>
            <a:off x="2555776" y="1484784"/>
            <a:ext cx="2160240" cy="209151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9" name="Connecteur droit 8"/>
          <p:cNvCxnSpPr/>
          <p:nvPr/>
        </p:nvCxnSpPr>
        <p:spPr>
          <a:xfrm>
            <a:off x="1763688" y="3576296"/>
            <a:ext cx="21602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96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Discussion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00" y="1124744"/>
            <a:ext cx="8507087" cy="4525963"/>
          </a:xfrm>
        </p:spPr>
        <p:txBody>
          <a:bodyPr/>
          <a:lstStyle/>
          <a:p>
            <a:r>
              <a:rPr lang="fr-BE" dirty="0" smtClean="0"/>
              <a:t>Effet local agrégé réel mais limité (environ -17%) </a:t>
            </a:r>
          </a:p>
          <a:p>
            <a:pPr marL="0" indent="0">
              <a:buNone/>
            </a:pPr>
            <a:r>
              <a:rPr lang="fr-BE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fr-BE" dirty="0">
                <a:solidFill>
                  <a:srgbClr val="FF0000"/>
                </a:solidFill>
                <a:sym typeface="Wingdings" panose="05000000000000000000" pitchFamily="2" charset="2"/>
              </a:rPr>
              <a:t>20 à 25 accidents corporels évités par an sur l’ensemble des 29 sites équipés de boitiers</a:t>
            </a:r>
            <a:endParaRPr lang="fr-BE" dirty="0">
              <a:solidFill>
                <a:srgbClr val="FF0000"/>
              </a:solidFill>
            </a:endParaRPr>
          </a:p>
          <a:p>
            <a:r>
              <a:rPr lang="fr-BE" dirty="0" smtClean="0"/>
              <a:t>Accidents stables en amont, diminuent en aval des boitiers</a:t>
            </a:r>
          </a:p>
          <a:p>
            <a:r>
              <a:rPr lang="fr-BE" dirty="0"/>
              <a:t>Différence de politique de placement entre deux phases ?</a:t>
            </a:r>
          </a:p>
        </p:txBody>
      </p:sp>
    </p:spTree>
    <p:extLst>
      <p:ext uri="{BB962C8B-B14F-4D97-AF65-F5344CB8AC3E}">
        <p14:creationId xmlns:p14="http://schemas.microsoft.com/office/powerpoint/2010/main" val="12970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Discussion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01" y="1124744"/>
            <a:ext cx="8229600" cy="4525963"/>
          </a:xfrm>
        </p:spPr>
        <p:txBody>
          <a:bodyPr/>
          <a:lstStyle/>
          <a:p>
            <a:r>
              <a:rPr lang="fr-BE" dirty="0" smtClean="0"/>
              <a:t>Pas </a:t>
            </a:r>
            <a:r>
              <a:rPr lang="fr-BE" dirty="0"/>
              <a:t>transposable à d’autres types d’appareils de </a:t>
            </a:r>
            <a:r>
              <a:rPr lang="fr-BE" dirty="0" smtClean="0"/>
              <a:t>répression</a:t>
            </a:r>
          </a:p>
          <a:p>
            <a:endParaRPr lang="fr-BE" dirty="0"/>
          </a:p>
          <a:p>
            <a:r>
              <a:rPr lang="fr-BE" dirty="0"/>
              <a:t>Pas transposable à d’autres configurations routières / types de </a:t>
            </a:r>
            <a:r>
              <a:rPr lang="fr-BE" dirty="0" smtClean="0"/>
              <a:t>route</a:t>
            </a:r>
          </a:p>
          <a:p>
            <a:endParaRPr lang="fr-BE" dirty="0"/>
          </a:p>
          <a:p>
            <a:r>
              <a:rPr lang="fr-BE" dirty="0" smtClean="0"/>
              <a:t>A </a:t>
            </a:r>
            <a:r>
              <a:rPr lang="fr-BE" dirty="0"/>
              <a:t>mettre dans le contexte de la politique criminelle et de la politique de gestion des radars entre les </a:t>
            </a:r>
            <a:r>
              <a:rPr lang="fr-BE" dirty="0" smtClean="0"/>
              <a:t>boitiers</a:t>
            </a:r>
          </a:p>
          <a:p>
            <a:endParaRPr lang="fr-BE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4458"/>
          <a:stretch/>
        </p:blipFill>
        <p:spPr>
          <a:xfrm>
            <a:off x="453547" y="1002012"/>
            <a:ext cx="5274151" cy="22607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74" y="2398905"/>
            <a:ext cx="3808858" cy="190443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87219" y="3347700"/>
            <a:ext cx="2270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La Meuse, 11/04/19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6000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Genèse de l’Étude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2010 : 18 boitiers</a:t>
            </a:r>
          </a:p>
          <a:p>
            <a:r>
              <a:rPr lang="fr-BE" dirty="0" smtClean="0"/>
              <a:t>2013 : 11 boitiers</a:t>
            </a:r>
          </a:p>
          <a:p>
            <a:r>
              <a:rPr lang="fr-BE" dirty="0" smtClean="0"/>
              <a:t>16 radars … à l’origine</a:t>
            </a:r>
          </a:p>
          <a:p>
            <a:r>
              <a:rPr lang="fr-BE" dirty="0" smtClean="0"/>
              <a:t>Évaluation nécessaire !</a:t>
            </a:r>
            <a:endParaRPr lang="fr-BE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8"/>
          <a:stretch/>
        </p:blipFill>
        <p:spPr>
          <a:xfrm>
            <a:off x="4788024" y="1600200"/>
            <a:ext cx="4036162" cy="374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2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marL="0" indent="0" algn="ctr">
              <a:buNone/>
            </a:pPr>
            <a:endParaRPr lang="fr-BE" dirty="0" smtClean="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fr-BE" dirty="0">
              <a:solidFill>
                <a:srgbClr val="FFFFFF"/>
              </a:solidFill>
            </a:endParaRPr>
          </a:p>
          <a:p>
            <a:pPr marL="0" indent="0" algn="r">
              <a:buNone/>
            </a:pPr>
            <a:r>
              <a:rPr lang="fr-BE" dirty="0" smtClean="0">
                <a:solidFill>
                  <a:srgbClr val="FFFFFF"/>
                </a:solidFill>
              </a:rPr>
              <a:t>Merci !</a:t>
            </a:r>
          </a:p>
          <a:p>
            <a:pPr marL="0" indent="0" algn="r">
              <a:buNone/>
            </a:pPr>
            <a:endParaRPr lang="fr-BE" dirty="0" smtClean="0">
              <a:solidFill>
                <a:srgbClr val="FFFFFF"/>
              </a:solidFill>
            </a:endParaRPr>
          </a:p>
          <a:p>
            <a:pPr marL="0" indent="0" algn="r">
              <a:buNone/>
            </a:pPr>
            <a:r>
              <a:rPr lang="fr-BE" dirty="0" smtClean="0">
                <a:solidFill>
                  <a:srgbClr val="FFFFFF"/>
                </a:solidFill>
              </a:rPr>
              <a:t>francois.riguelle@awsr.be</a:t>
            </a:r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0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Boitiers étudiés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5" name="Imag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6"/>
          <a:stretch/>
        </p:blipFill>
        <p:spPr>
          <a:xfrm>
            <a:off x="-756592" y="1035700"/>
            <a:ext cx="10153128" cy="59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2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6119812" cy="9080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BE" dirty="0" smtClean="0"/>
              <a:t>Qu’évalue-t-on ?</a:t>
            </a:r>
            <a:endParaRPr dirty="0"/>
          </a:p>
        </p:txBody>
      </p:sp>
      <p:sp>
        <p:nvSpPr>
          <p:cNvPr id="6" name="Triangle isocèle 5"/>
          <p:cNvSpPr/>
          <p:nvPr/>
        </p:nvSpPr>
        <p:spPr>
          <a:xfrm>
            <a:off x="611560" y="908050"/>
            <a:ext cx="5328592" cy="511323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259632" y="4725144"/>
            <a:ext cx="40324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>
            <a:stCxn id="6" idx="1"/>
            <a:endCxn id="6" idx="5"/>
          </p:cNvCxnSpPr>
          <p:nvPr/>
        </p:nvCxnSpPr>
        <p:spPr>
          <a:xfrm>
            <a:off x="1943708" y="3464669"/>
            <a:ext cx="26642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2627784" y="2152501"/>
            <a:ext cx="133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623060" y="5080829"/>
            <a:ext cx="1372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smtClean="0">
                <a:latin typeface="+mj-lt"/>
              </a:rPr>
              <a:t>Vitesse</a:t>
            </a:r>
            <a:endParaRPr lang="fr-BE" sz="3200" dirty="0">
              <a:latin typeface="+mj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835696" y="3820354"/>
            <a:ext cx="3154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smtClean="0">
                <a:latin typeface="+mj-lt"/>
              </a:rPr>
              <a:t>Tous les accidents</a:t>
            </a:r>
            <a:endParaRPr lang="fr-BE" sz="3200" dirty="0"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412746" y="2269976"/>
            <a:ext cx="17935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smtClean="0">
                <a:latin typeface="+mj-lt"/>
              </a:rPr>
              <a:t>Accidents</a:t>
            </a:r>
          </a:p>
          <a:p>
            <a:r>
              <a:rPr lang="fr-BE" sz="3200" dirty="0" smtClean="0">
                <a:latin typeface="+mj-lt"/>
              </a:rPr>
              <a:t>corporels</a:t>
            </a:r>
            <a:endParaRPr lang="fr-BE" sz="3200" dirty="0">
              <a:latin typeface="+mj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839561" y="1567726"/>
            <a:ext cx="939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smtClean="0">
                <a:latin typeface="+mj-lt"/>
              </a:rPr>
              <a:t>Tués</a:t>
            </a:r>
            <a:endParaRPr lang="fr-BE" sz="3200" dirty="0">
              <a:latin typeface="+mj-lt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5364088" y="5373216"/>
            <a:ext cx="93610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5004048" y="4092322"/>
            <a:ext cx="93610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3851920" y="1848828"/>
            <a:ext cx="93610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4961364" y="1664162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Peu de cas</a:t>
            </a:r>
            <a:endParaRPr lang="fr-BE" sz="2400" dirty="0"/>
          </a:p>
        </p:txBody>
      </p:sp>
      <p:sp>
        <p:nvSpPr>
          <p:cNvPr id="27" name="ZoneTexte 26"/>
          <p:cNvSpPr txBox="1"/>
          <p:nvPr/>
        </p:nvSpPr>
        <p:spPr>
          <a:xfrm>
            <a:off x="5987117" y="3820354"/>
            <a:ext cx="299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Données peu fiables</a:t>
            </a:r>
            <a:endParaRPr lang="fr-BE" sz="2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6327516" y="4832831"/>
            <a:ext cx="2681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Données historiques indisponibles</a:t>
            </a:r>
            <a:endParaRPr lang="fr-BE" sz="2400" dirty="0"/>
          </a:p>
        </p:txBody>
      </p:sp>
      <p:sp>
        <p:nvSpPr>
          <p:cNvPr id="29" name="Ellipse 28"/>
          <p:cNvSpPr/>
          <p:nvPr/>
        </p:nvSpPr>
        <p:spPr>
          <a:xfrm>
            <a:off x="1835696" y="2269975"/>
            <a:ext cx="3168352" cy="114232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Principe d’évaluation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871023" y="1221980"/>
            <a:ext cx="33843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Impact local :</a:t>
            </a:r>
          </a:p>
          <a:p>
            <a:endParaRPr lang="fr-B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smtClean="0"/>
              <a:t>Prudence accrue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smtClean="0"/>
              <a:t>Freinages brusques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301626"/>
            <a:ext cx="3759288" cy="2257053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 flipV="1">
            <a:off x="2095159" y="3970315"/>
            <a:ext cx="936104" cy="4320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483768" y="3970315"/>
            <a:ext cx="79443" cy="2160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ZoneTexte 17"/>
          <p:cNvSpPr txBox="1"/>
          <p:nvPr/>
        </p:nvSpPr>
        <p:spPr>
          <a:xfrm>
            <a:off x="5004048" y="1221980"/>
            <a:ext cx="33843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Impact global :</a:t>
            </a:r>
          </a:p>
          <a:p>
            <a:endParaRPr lang="fr-B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smtClean="0"/>
              <a:t>Sensibilisation par le nombre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smtClean="0"/>
              <a:t>Peur du radar partout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</p:txBody>
      </p:sp>
      <p:pic>
        <p:nvPicPr>
          <p:cNvPr id="19" name="Image 1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6"/>
          <a:stretch/>
        </p:blipFill>
        <p:spPr>
          <a:xfrm>
            <a:off x="4754995" y="3301626"/>
            <a:ext cx="3960441" cy="2447334"/>
          </a:xfrm>
          <a:prstGeom prst="rect">
            <a:avLst/>
          </a:prstGeom>
        </p:spPr>
      </p:pic>
      <p:sp>
        <p:nvSpPr>
          <p:cNvPr id="20" name="Ellipse 19"/>
          <p:cNvSpPr/>
          <p:nvPr/>
        </p:nvSpPr>
        <p:spPr>
          <a:xfrm rot="1153324">
            <a:off x="5236601" y="3201695"/>
            <a:ext cx="3567372" cy="2016224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Rectangle à coins arrondis 20"/>
          <p:cNvSpPr/>
          <p:nvPr/>
        </p:nvSpPr>
        <p:spPr>
          <a:xfrm>
            <a:off x="343096" y="908720"/>
            <a:ext cx="4411899" cy="504056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4474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Principe d’évaluation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871023" y="1221980"/>
            <a:ext cx="33843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Impact local :</a:t>
            </a:r>
          </a:p>
          <a:p>
            <a:endParaRPr lang="fr-B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smtClean="0"/>
              <a:t>Prudence accrue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smtClean="0"/>
              <a:t>Freinages brusques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301626"/>
            <a:ext cx="3759288" cy="2257053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 flipV="1">
            <a:off x="2095159" y="3970315"/>
            <a:ext cx="936104" cy="4320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483768" y="3970315"/>
            <a:ext cx="79443" cy="2160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Rectangle à coins arrondis 20"/>
          <p:cNvSpPr/>
          <p:nvPr/>
        </p:nvSpPr>
        <p:spPr>
          <a:xfrm>
            <a:off x="343096" y="908720"/>
            <a:ext cx="4411899" cy="504056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Rectangle à coins arrondis 21"/>
          <p:cNvSpPr/>
          <p:nvPr/>
        </p:nvSpPr>
        <p:spPr>
          <a:xfrm>
            <a:off x="971600" y="908720"/>
            <a:ext cx="4411899" cy="504056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1499527" y="1221980"/>
            <a:ext cx="33843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Impact local :</a:t>
            </a:r>
          </a:p>
          <a:p>
            <a:endParaRPr lang="fr-B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smtClean="0"/>
              <a:t>Prudence accrue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smtClean="0"/>
              <a:t>Freinages brusques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457" y="3248952"/>
            <a:ext cx="3580513" cy="2212593"/>
          </a:xfrm>
          <a:prstGeom prst="rect">
            <a:avLst/>
          </a:prstGeom>
        </p:spPr>
      </p:pic>
      <p:cxnSp>
        <p:nvCxnSpPr>
          <p:cNvPr id="13" name="Connecteur droit 12"/>
          <p:cNvCxnSpPr/>
          <p:nvPr/>
        </p:nvCxnSpPr>
        <p:spPr>
          <a:xfrm>
            <a:off x="2549045" y="4441142"/>
            <a:ext cx="1001302" cy="277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025586" y="4239012"/>
            <a:ext cx="79443" cy="2160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Rectangle à coins arrondis 22"/>
          <p:cNvSpPr/>
          <p:nvPr/>
        </p:nvSpPr>
        <p:spPr>
          <a:xfrm>
            <a:off x="1907704" y="908720"/>
            <a:ext cx="4411899" cy="504056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ZoneTexte 23"/>
          <p:cNvSpPr txBox="1"/>
          <p:nvPr/>
        </p:nvSpPr>
        <p:spPr>
          <a:xfrm>
            <a:off x="2435631" y="1221980"/>
            <a:ext cx="33843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Impact local :</a:t>
            </a:r>
          </a:p>
          <a:p>
            <a:endParaRPr lang="fr-B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smtClean="0"/>
              <a:t>Prudence accrue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smtClean="0"/>
              <a:t>Freinages brusques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564" y="3323698"/>
            <a:ext cx="3615588" cy="2137847"/>
          </a:xfrm>
          <a:prstGeom prst="rect">
            <a:avLst/>
          </a:prstGeom>
        </p:spPr>
      </p:pic>
      <p:cxnSp>
        <p:nvCxnSpPr>
          <p:cNvPr id="25" name="Connecteur droit 24"/>
          <p:cNvCxnSpPr/>
          <p:nvPr/>
        </p:nvCxnSpPr>
        <p:spPr>
          <a:xfrm>
            <a:off x="3900067" y="3712099"/>
            <a:ext cx="249579" cy="10538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034210" y="4040277"/>
            <a:ext cx="79443" cy="2160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6588224" y="3205888"/>
            <a:ext cx="22397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dirty="0" smtClean="0"/>
              <a:t>Impact local </a:t>
            </a:r>
          </a:p>
          <a:p>
            <a:pPr algn="ctr"/>
            <a:r>
              <a:rPr lang="fr-BE" sz="2400" b="1" dirty="0" smtClean="0">
                <a:solidFill>
                  <a:srgbClr val="92D050"/>
                </a:solidFill>
              </a:rPr>
              <a:t>agrégé</a:t>
            </a:r>
          </a:p>
          <a:p>
            <a:pPr algn="ctr"/>
            <a:r>
              <a:rPr lang="fr-BE" sz="2400" dirty="0" smtClean="0"/>
              <a:t>Des 29 boitiers</a:t>
            </a:r>
            <a:endParaRPr lang="fr-BE" sz="2400" dirty="0"/>
          </a:p>
        </p:txBody>
      </p:sp>
      <p:sp>
        <p:nvSpPr>
          <p:cNvPr id="9" name="Virage 8"/>
          <p:cNvSpPr/>
          <p:nvPr/>
        </p:nvSpPr>
        <p:spPr>
          <a:xfrm rot="5400000">
            <a:off x="6876256" y="2083853"/>
            <a:ext cx="792088" cy="1224136"/>
          </a:xfrm>
          <a:prstGeom prst="ben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8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1" grpId="0"/>
      <p:bldP spid="15" grpId="0" animBg="1"/>
      <p:bldP spid="23" grpId="0" animBg="1"/>
      <p:bldP spid="24" grpId="0"/>
      <p:bldP spid="26" grpId="0" animBg="1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Zone d’impact étudiée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fr-BE" dirty="0">
                <a:solidFill>
                  <a:srgbClr val="000000"/>
                </a:solidFill>
              </a:rPr>
              <a:t>« Zone de danger » totale, de 2000m en </a:t>
            </a:r>
            <a:r>
              <a:rPr lang="fr-BE" dirty="0">
                <a:solidFill>
                  <a:schemeClr val="tx1"/>
                </a:solidFill>
              </a:rPr>
              <a:t>amont à 2000m en </a:t>
            </a:r>
            <a:r>
              <a:rPr lang="fr-BE" dirty="0" smtClean="0">
                <a:solidFill>
                  <a:schemeClr val="tx1"/>
                </a:solidFill>
              </a:rPr>
              <a:t>aval</a:t>
            </a:r>
          </a:p>
          <a:p>
            <a:r>
              <a:rPr lang="fr-BE" dirty="0" smtClean="0">
                <a:solidFill>
                  <a:schemeClr val="tx1"/>
                </a:solidFill>
              </a:rPr>
              <a:t>De 2000 en amont jusqu’au boitier</a:t>
            </a:r>
          </a:p>
          <a:p>
            <a:r>
              <a:rPr lang="fr-BE" dirty="0" smtClean="0">
                <a:solidFill>
                  <a:schemeClr val="tx1"/>
                </a:solidFill>
              </a:rPr>
              <a:t>Du boitier à 2000m en aval</a:t>
            </a:r>
            <a:endParaRPr lang="fr-B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B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BE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73016"/>
            <a:ext cx="1558841" cy="228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7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Groupe de contrôle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r>
              <a:rPr lang="fr-BE" dirty="0" smtClean="0"/>
              <a:t>Isoler l’effet des radars des tendances générales de l’accidentalité</a:t>
            </a:r>
            <a:endParaRPr lang="fr-B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BE" dirty="0" smtClean="0">
                <a:sym typeface="Wingdings" panose="05000000000000000000" pitchFamily="2" charset="2"/>
              </a:rPr>
              <a:t>		 </a:t>
            </a:r>
            <a:r>
              <a:rPr lang="fr-BE" b="1" dirty="0" smtClean="0">
                <a:solidFill>
                  <a:srgbClr val="92D050"/>
                </a:solidFill>
                <a:sym typeface="Wingdings" panose="05000000000000000000" pitchFamily="2" charset="2"/>
              </a:rPr>
              <a:t>Groupe de contrôle</a:t>
            </a:r>
            <a:endParaRPr lang="fr-BE" b="1" dirty="0">
              <a:solidFill>
                <a:srgbClr val="92D05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BE" dirty="0">
              <a:sym typeface="Wingdings" panose="05000000000000000000" pitchFamily="2" charset="2"/>
            </a:endParaRPr>
          </a:p>
          <a:p>
            <a:r>
              <a:rPr lang="fr-BE" dirty="0" smtClean="0">
                <a:solidFill>
                  <a:schemeClr val="tx1"/>
                </a:solidFill>
              </a:rPr>
              <a:t>Tous </a:t>
            </a:r>
            <a:r>
              <a:rPr lang="fr-BE" dirty="0">
                <a:solidFill>
                  <a:schemeClr val="tx1"/>
                </a:solidFill>
              </a:rPr>
              <a:t>autres segments autoroutiers à 3000m des boitiers</a:t>
            </a:r>
          </a:p>
          <a:p>
            <a:pPr marL="0" indent="0">
              <a:buNone/>
            </a:pPr>
            <a:endParaRPr lang="fr-B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B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BE" dirty="0">
                <a:sym typeface="Wingdings" panose="05000000000000000000" pitchFamily="2" charset="2"/>
              </a:rPr>
              <a:t>	</a:t>
            </a:r>
            <a:endParaRPr lang="fr-BE" dirty="0" smtClean="0"/>
          </a:p>
          <a:p>
            <a:pPr lvl="1"/>
            <a:endParaRPr lang="fr-BE" dirty="0"/>
          </a:p>
          <a:p>
            <a:pPr marL="0" indent="0" algn="ctr">
              <a:buNone/>
            </a:pPr>
            <a:r>
              <a:rPr lang="fr-BE" dirty="0" smtClean="0">
                <a:sym typeface="Wingdings" panose="05000000000000000000" pitchFamily="2" charset="2"/>
              </a:rPr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255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6480720" cy="908720"/>
          </a:xfrm>
        </p:spPr>
        <p:txBody>
          <a:bodyPr/>
          <a:lstStyle/>
          <a:p>
            <a:r>
              <a:rPr lang="fr-BE" dirty="0" smtClean="0"/>
              <a:t>Contrôle du retour à la moyenne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68552"/>
          </a:xfrm>
        </p:spPr>
        <p:txBody>
          <a:bodyPr/>
          <a:lstStyle/>
          <a:p>
            <a:r>
              <a:rPr lang="fr-BE" dirty="0" smtClean="0"/>
              <a:t>En général, les mesures sont appliquées là où on constate les problèmes … </a:t>
            </a:r>
          </a:p>
          <a:p>
            <a:endParaRPr lang="fr-BE" dirty="0"/>
          </a:p>
          <a:p>
            <a:endParaRPr lang="fr-BE" dirty="0" smtClean="0"/>
          </a:p>
          <a:p>
            <a:r>
              <a:rPr lang="fr-BE" dirty="0" smtClean="0">
                <a:solidFill>
                  <a:schemeClr val="tx1"/>
                </a:solidFill>
              </a:rPr>
              <a:t>Si le problème est accidentel (&lt;&gt; structurel), il va se résoudre de lui-même</a:t>
            </a:r>
          </a:p>
          <a:p>
            <a:pPr marL="0" indent="0">
              <a:buNone/>
            </a:pPr>
            <a:endParaRPr lang="fr-B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BE" dirty="0">
              <a:sym typeface="Wingdings" panose="05000000000000000000" pitchFamily="2" charset="2"/>
            </a:endParaRPr>
          </a:p>
          <a:p>
            <a:pPr marL="3200400" lvl="7" indent="0">
              <a:buNone/>
            </a:pPr>
            <a:endParaRPr lang="fr-BE" i="1" dirty="0" smtClean="0">
              <a:solidFill>
                <a:srgbClr val="00B050"/>
              </a:solidFill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1115616" y="2492896"/>
            <a:ext cx="7146235" cy="685812"/>
          </a:xfrm>
          <a:custGeom>
            <a:avLst/>
            <a:gdLst>
              <a:gd name="connsiteX0" fmla="*/ 0 w 7146235"/>
              <a:gd name="connsiteY0" fmla="*/ 685812 h 685812"/>
              <a:gd name="connsiteX1" fmla="*/ 1838740 w 7146235"/>
              <a:gd name="connsiteY1" fmla="*/ 12 h 685812"/>
              <a:gd name="connsiteX2" fmla="*/ 4045227 w 7146235"/>
              <a:gd name="connsiteY2" fmla="*/ 665934 h 685812"/>
              <a:gd name="connsiteX3" fmla="*/ 7146235 w 7146235"/>
              <a:gd name="connsiteY3" fmla="*/ 119281 h 6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235" h="685812">
                <a:moveTo>
                  <a:pt x="0" y="685812"/>
                </a:moveTo>
                <a:cubicBezTo>
                  <a:pt x="582268" y="344568"/>
                  <a:pt x="1164536" y="3325"/>
                  <a:pt x="1838740" y="12"/>
                </a:cubicBezTo>
                <a:cubicBezTo>
                  <a:pt x="2512945" y="-3301"/>
                  <a:pt x="3160645" y="646056"/>
                  <a:pt x="4045227" y="665934"/>
                </a:cubicBezTo>
                <a:cubicBezTo>
                  <a:pt x="4929809" y="685812"/>
                  <a:pt x="6038022" y="402546"/>
                  <a:pt x="7146235" y="11928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Ellipse 7"/>
          <p:cNvSpPr/>
          <p:nvPr/>
        </p:nvSpPr>
        <p:spPr>
          <a:xfrm>
            <a:off x="3360237" y="2492896"/>
            <a:ext cx="144016" cy="1316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llipse 8"/>
          <p:cNvSpPr/>
          <p:nvPr/>
        </p:nvSpPr>
        <p:spPr>
          <a:xfrm>
            <a:off x="3584070" y="2624539"/>
            <a:ext cx="144016" cy="1316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llipse 9"/>
          <p:cNvSpPr/>
          <p:nvPr/>
        </p:nvSpPr>
        <p:spPr>
          <a:xfrm>
            <a:off x="2913787" y="2427074"/>
            <a:ext cx="144016" cy="1316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llipse 10"/>
          <p:cNvSpPr/>
          <p:nvPr/>
        </p:nvSpPr>
        <p:spPr>
          <a:xfrm>
            <a:off x="1704053" y="2756182"/>
            <a:ext cx="144016" cy="1316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llipse 11"/>
          <p:cNvSpPr/>
          <p:nvPr/>
        </p:nvSpPr>
        <p:spPr>
          <a:xfrm>
            <a:off x="7176661" y="2769980"/>
            <a:ext cx="144016" cy="1316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llipse 12"/>
          <p:cNvSpPr/>
          <p:nvPr/>
        </p:nvSpPr>
        <p:spPr>
          <a:xfrm>
            <a:off x="6960637" y="2808127"/>
            <a:ext cx="144016" cy="1316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Ellipse 13"/>
          <p:cNvSpPr/>
          <p:nvPr/>
        </p:nvSpPr>
        <p:spPr>
          <a:xfrm>
            <a:off x="5592485" y="3066599"/>
            <a:ext cx="127721" cy="1072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14"/>
          <p:cNvSpPr/>
          <p:nvPr/>
        </p:nvSpPr>
        <p:spPr>
          <a:xfrm>
            <a:off x="2771800" y="2276872"/>
            <a:ext cx="1080120" cy="61095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15"/>
          <p:cNvSpPr/>
          <p:nvPr/>
        </p:nvSpPr>
        <p:spPr>
          <a:xfrm>
            <a:off x="6564593" y="2568471"/>
            <a:ext cx="1080120" cy="61095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Forme libre 16"/>
          <p:cNvSpPr/>
          <p:nvPr/>
        </p:nvSpPr>
        <p:spPr>
          <a:xfrm>
            <a:off x="1115616" y="5112283"/>
            <a:ext cx="7146235" cy="685812"/>
          </a:xfrm>
          <a:custGeom>
            <a:avLst/>
            <a:gdLst>
              <a:gd name="connsiteX0" fmla="*/ 0 w 7146235"/>
              <a:gd name="connsiteY0" fmla="*/ 685812 h 685812"/>
              <a:gd name="connsiteX1" fmla="*/ 1838740 w 7146235"/>
              <a:gd name="connsiteY1" fmla="*/ 12 h 685812"/>
              <a:gd name="connsiteX2" fmla="*/ 4045227 w 7146235"/>
              <a:gd name="connsiteY2" fmla="*/ 665934 h 685812"/>
              <a:gd name="connsiteX3" fmla="*/ 7146235 w 7146235"/>
              <a:gd name="connsiteY3" fmla="*/ 119281 h 6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235" h="685812">
                <a:moveTo>
                  <a:pt x="0" y="685812"/>
                </a:moveTo>
                <a:cubicBezTo>
                  <a:pt x="582268" y="344568"/>
                  <a:pt x="1164536" y="3325"/>
                  <a:pt x="1838740" y="12"/>
                </a:cubicBezTo>
                <a:cubicBezTo>
                  <a:pt x="2512945" y="-3301"/>
                  <a:pt x="3160645" y="646056"/>
                  <a:pt x="4045227" y="665934"/>
                </a:cubicBezTo>
                <a:cubicBezTo>
                  <a:pt x="4929809" y="685812"/>
                  <a:pt x="6038022" y="402546"/>
                  <a:pt x="7146235" y="11928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Ellipse 17"/>
          <p:cNvSpPr/>
          <p:nvPr/>
        </p:nvSpPr>
        <p:spPr>
          <a:xfrm>
            <a:off x="2744620" y="5018428"/>
            <a:ext cx="144016" cy="1316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Ellipse 18"/>
          <p:cNvSpPr/>
          <p:nvPr/>
        </p:nvSpPr>
        <p:spPr>
          <a:xfrm>
            <a:off x="3584070" y="5243926"/>
            <a:ext cx="144016" cy="1316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Ellipse 19"/>
          <p:cNvSpPr/>
          <p:nvPr/>
        </p:nvSpPr>
        <p:spPr>
          <a:xfrm>
            <a:off x="3120633" y="5056215"/>
            <a:ext cx="144016" cy="1316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Ellipse 20"/>
          <p:cNvSpPr/>
          <p:nvPr/>
        </p:nvSpPr>
        <p:spPr>
          <a:xfrm>
            <a:off x="2307806" y="5103093"/>
            <a:ext cx="144016" cy="1316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Ellipse 21"/>
          <p:cNvSpPr/>
          <p:nvPr/>
        </p:nvSpPr>
        <p:spPr>
          <a:xfrm>
            <a:off x="8026912" y="5206421"/>
            <a:ext cx="144016" cy="1316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Ellipse 22"/>
          <p:cNvSpPr/>
          <p:nvPr/>
        </p:nvSpPr>
        <p:spPr>
          <a:xfrm>
            <a:off x="4831331" y="5661584"/>
            <a:ext cx="144016" cy="1316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Ellipse 23"/>
          <p:cNvSpPr/>
          <p:nvPr/>
        </p:nvSpPr>
        <p:spPr>
          <a:xfrm>
            <a:off x="5172903" y="5694833"/>
            <a:ext cx="127721" cy="1072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Rectangle 24"/>
          <p:cNvSpPr/>
          <p:nvPr/>
        </p:nvSpPr>
        <p:spPr>
          <a:xfrm>
            <a:off x="2771800" y="4896259"/>
            <a:ext cx="1080120" cy="61095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Rectangle 25"/>
          <p:cNvSpPr/>
          <p:nvPr/>
        </p:nvSpPr>
        <p:spPr>
          <a:xfrm>
            <a:off x="6564593" y="5187858"/>
            <a:ext cx="1080120" cy="61095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022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E13F70700CF74B8905F3F7D3EF554F" ma:contentTypeVersion="1" ma:contentTypeDescription="Crée un document." ma:contentTypeScope="" ma:versionID="a5b968642a32e8e777a1680d095eb0d1">
  <xsd:schema xmlns:xsd="http://www.w3.org/2001/XMLSchema" xmlns:xs="http://www.w3.org/2001/XMLSchema" xmlns:p="http://schemas.microsoft.com/office/2006/metadata/properties" xmlns:ns3="8f9d74bb-2832-40c6-894f-739b90960092" targetNamespace="http://schemas.microsoft.com/office/2006/metadata/properties" ma:root="true" ma:fieldsID="7418ee4e31c22da44e2fdc8aa6535064" ns3:_="">
    <xsd:import namespace="8f9d74bb-2832-40c6-894f-739b90960092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d74bb-2832-40c6-894f-739b909600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085FD2-A901-48DB-A96E-2BD32EF52C7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8f9d74bb-2832-40c6-894f-739b90960092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D2DC466-AD9C-4C70-A3BA-D2E0AB1395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9d74bb-2832-40c6-894f-739b909600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4848</TotalTime>
  <Words>375</Words>
  <Application>Microsoft Office PowerPoint</Application>
  <PresentationFormat>Affichage à l'écran (4:3)</PresentationFormat>
  <Paragraphs>106</Paragraphs>
  <Slides>20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Wingdings</vt:lpstr>
      <vt:lpstr>Thème Office</vt:lpstr>
      <vt:lpstr>Impact des Boitiers radars sur l’accidentalité sur autoroute</vt:lpstr>
      <vt:lpstr>Genèse de l’Étude</vt:lpstr>
      <vt:lpstr>Boitiers étudiés</vt:lpstr>
      <vt:lpstr>Qu’évalue-t-on ?</vt:lpstr>
      <vt:lpstr>Principe d’évaluation</vt:lpstr>
      <vt:lpstr>Principe d’évaluation</vt:lpstr>
      <vt:lpstr>Zone d’impact étudiée</vt:lpstr>
      <vt:lpstr>Groupe de contrôle</vt:lpstr>
      <vt:lpstr>Contrôle du retour à la moyenne</vt:lpstr>
      <vt:lpstr>Contrôle du retour à la moyenne</vt:lpstr>
      <vt:lpstr>Périodes Avant et après</vt:lpstr>
      <vt:lpstr>Méthode de calcul</vt:lpstr>
      <vt:lpstr>Résultats zone de danger (-2000 - 2000)</vt:lpstr>
      <vt:lpstr>Résultats Amont</vt:lpstr>
      <vt:lpstr>Comparaison avec la Flandre</vt:lpstr>
      <vt:lpstr>Évolution de la typologie des accidents</vt:lpstr>
      <vt:lpstr>Évolution de la typologie des accidents</vt:lpstr>
      <vt:lpstr>Discussion</vt:lpstr>
      <vt:lpstr>Discussion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christine.koenigs</dc:creator>
  <cp:lastModifiedBy>francois.riguelle</cp:lastModifiedBy>
  <cp:revision>172</cp:revision>
  <dcterms:created xsi:type="dcterms:W3CDTF">2014-12-05T08:57:57Z</dcterms:created>
  <dcterms:modified xsi:type="dcterms:W3CDTF">2019-06-17T08:57:33Z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0x010100F5E13F70700CF74B8905F3F7D3EF554F</vt:lpwstr>
  </property>
</Properties>
</file>