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0" r:id="rId3"/>
    <p:sldId id="263" r:id="rId4"/>
    <p:sldId id="262" r:id="rId5"/>
    <p:sldId id="309" r:id="rId6"/>
    <p:sldId id="266" r:id="rId7"/>
    <p:sldId id="264" r:id="rId8"/>
    <p:sldId id="289" r:id="rId9"/>
    <p:sldId id="268" r:id="rId10"/>
    <p:sldId id="287" r:id="rId11"/>
    <p:sldId id="290" r:id="rId12"/>
    <p:sldId id="282" r:id="rId13"/>
    <p:sldId id="283" r:id="rId14"/>
    <p:sldId id="293" r:id="rId15"/>
    <p:sldId id="295" r:id="rId16"/>
    <p:sldId id="298" r:id="rId17"/>
    <p:sldId id="297" r:id="rId18"/>
    <p:sldId id="299" r:id="rId19"/>
    <p:sldId id="300" r:id="rId20"/>
    <p:sldId id="301" r:id="rId21"/>
    <p:sldId id="302" r:id="rId22"/>
    <p:sldId id="303" r:id="rId23"/>
    <p:sldId id="304" r:id="rId24"/>
    <p:sldId id="306" r:id="rId25"/>
    <p:sldId id="310" r:id="rId26"/>
    <p:sldId id="307" r:id="rId27"/>
    <p:sldId id="311" r:id="rId28"/>
    <p:sldId id="308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7" autoAdjust="0"/>
    <p:restoredTop sz="95268" autoAdjust="0"/>
  </p:normalViewPr>
  <p:slideViewPr>
    <p:cSldViewPr snapToGrid="0">
      <p:cViewPr varScale="1">
        <p:scale>
          <a:sx n="82" d="100"/>
          <a:sy n="82" d="100"/>
        </p:scale>
        <p:origin x="92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C030D-8684-4843-B6CE-D61CA057163E}" type="datetimeFigureOut">
              <a:rPr lang="fr-FR" smtClean="0"/>
              <a:t>12/06/2019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C1C95-57DF-4AEF-8605-1D10010B68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83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C1C95-57DF-4AEF-8605-1D10010B689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36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C1C95-57DF-4AEF-8605-1D10010B689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108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C1C95-57DF-4AEF-8605-1D10010B689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28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BF8E-8C96-44D1-830E-1BBF4B70D59D}" type="datetime1">
              <a:rPr lang="fr-FR" smtClean="0"/>
              <a:t>12/06/2019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964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BB29-6A7A-4C1A-BD75-CC5457C5546D}" type="datetime1">
              <a:rPr lang="fr-FR" smtClean="0"/>
              <a:t>12/06/2019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97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9B57-FF53-4F99-88E8-C02FF9CD0A04}" type="datetime1">
              <a:rPr lang="fr-FR" smtClean="0"/>
              <a:t>12/06/2019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34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6FE6-3C5A-402B-8239-4F7AABBB41CE}" type="datetime1">
              <a:rPr lang="fr-FR" smtClean="0"/>
              <a:t>12/06/2019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940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AC97B-B01F-4FCA-B840-9169F7732F70}" type="datetime1">
              <a:rPr lang="fr-FR" smtClean="0"/>
              <a:t>12/06/2019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10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41271-B54E-471C-ABBE-E12E7861A33F}" type="datetime1">
              <a:rPr lang="fr-FR" smtClean="0"/>
              <a:t>12/06/2019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8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0CB9-0027-4171-8724-30EB4C539906}" type="datetime1">
              <a:rPr lang="fr-FR" smtClean="0"/>
              <a:t>12/06/2019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927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483CC-5944-4E4A-9E2F-41702782B6B5}" type="datetime1">
              <a:rPr lang="fr-FR" smtClean="0"/>
              <a:t>12/06/2019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82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4FE0-9ED9-46A8-87F5-552549F344D3}" type="datetime1">
              <a:rPr lang="fr-FR" smtClean="0"/>
              <a:t>12/06/2019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868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7615-0205-4DCA-8821-49DA22C6008F}" type="datetime1">
              <a:rPr lang="fr-FR" smtClean="0"/>
              <a:t>12/06/2019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98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DA41-D4C0-4EC7-B835-A9057F42A4C5}" type="datetime1">
              <a:rPr lang="fr-FR" smtClean="0"/>
              <a:t>12/06/2019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/30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14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42BCD-624F-456F-A68C-E8AF161CE11E}" type="datetime1">
              <a:rPr lang="fr-FR" smtClean="0"/>
              <a:t>12/06/2019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/30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5412F-D770-44C2-8419-B191C79FB15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06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a.com/games/simcity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image" Target="../media/image2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1.jp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6709CF-7B7C-4380-9ED1-0FEADC9E1593}"/>
              </a:ext>
            </a:extLst>
          </p:cNvPr>
          <p:cNvSpPr/>
          <p:nvPr/>
        </p:nvSpPr>
        <p:spPr>
          <a:xfrm>
            <a:off x="843480" y="2262780"/>
            <a:ext cx="7457041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SYNTHÈSE</a:t>
            </a:r>
            <a:r>
              <a:rPr lang="en-US" sz="4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LA POPULATION </a:t>
            </a:r>
          </a:p>
          <a:p>
            <a:pPr algn="ctr"/>
            <a:r>
              <a:rPr lang="en-US" sz="4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ET DE SA MOBILITÉ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90EFC6F0-EDD3-4E94-9CAF-2A58E0C34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5279" y="4003815"/>
            <a:ext cx="4913443" cy="6858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CA" sz="1500" b="1" spc="-75" dirty="0">
                <a:cs typeface="Arial"/>
              </a:rPr>
              <a:t>Mohamed Khachman, candidat au doctorat</a:t>
            </a:r>
          </a:p>
          <a:p>
            <a:pPr>
              <a:lnSpc>
                <a:spcPct val="90000"/>
              </a:lnSpc>
            </a:pPr>
            <a:r>
              <a:rPr lang="fr-CA" sz="1500" b="1" spc="-75" dirty="0">
                <a:cs typeface="Arial"/>
              </a:rPr>
              <a:t>Superviseurs : Pre Catherine Morency et Pr. Francesco </a:t>
            </a:r>
            <a:r>
              <a:rPr lang="fr-CA" sz="1500" b="1" spc="-75" dirty="0" err="1">
                <a:cs typeface="Arial"/>
              </a:rPr>
              <a:t>Ciari</a:t>
            </a:r>
            <a:r>
              <a:rPr lang="fr-CA" sz="1500" b="1" spc="-75" dirty="0">
                <a:cs typeface="Arial"/>
              </a:rPr>
              <a:t> </a:t>
            </a:r>
            <a:endParaRPr lang="fr-CA" sz="1500" b="1" dirty="0"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fr-FR" sz="15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C475E6-E148-4136-A799-A894C46FEEF4}"/>
              </a:ext>
            </a:extLst>
          </p:cNvPr>
          <p:cNvGrpSpPr/>
          <p:nvPr/>
        </p:nvGrpSpPr>
        <p:grpSpPr>
          <a:xfrm>
            <a:off x="3569312" y="4689616"/>
            <a:ext cx="2005376" cy="1056282"/>
            <a:chOff x="3181738" y="4689616"/>
            <a:chExt cx="2005376" cy="1056282"/>
          </a:xfrm>
        </p:grpSpPr>
        <p:pic>
          <p:nvPicPr>
            <p:cNvPr id="11" name="Picture 10" descr="https://www.polymtl.ca/expertises/sites/expertises.amigow.polymtl.ca/files/morency-catherine.jpg">
              <a:extLst>
                <a:ext uri="{FF2B5EF4-FFF2-40B4-BE49-F238E27FC236}">
                  <a16:creationId xmlns:a16="http://schemas.microsoft.com/office/drawing/2014/main" id="{99E87DDD-F7ED-4F4D-A993-3A9A86C13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738" y="4689616"/>
              <a:ext cx="938917" cy="105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s://www.polymtl.ca/expertises/sites/expertises.amigow.polymtl.ca/files/ciari-francesco.jpg">
              <a:extLst>
                <a:ext uri="{FF2B5EF4-FFF2-40B4-BE49-F238E27FC236}">
                  <a16:creationId xmlns:a16="http://schemas.microsoft.com/office/drawing/2014/main" id="{947193A5-C603-4DD5-93A7-FFCBC7460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197" y="4689616"/>
              <a:ext cx="938917" cy="105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496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10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48537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2. </a:t>
            </a:r>
            <a:r>
              <a:rPr lang="en-US" sz="3500" b="1" dirty="0" err="1">
                <a:ln w="0"/>
              </a:rPr>
              <a:t>Génération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Méthodes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probabilistes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940A7B-3C99-432D-B045-A9328B7FA57E}"/>
              </a:ext>
            </a:extLst>
          </p:cNvPr>
          <p:cNvSpPr/>
          <p:nvPr/>
        </p:nvSpPr>
        <p:spPr>
          <a:xfrm>
            <a:off x="365938" y="1946491"/>
            <a:ext cx="8701861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Estimation de la distribution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conjointe</a:t>
            </a:r>
            <a:endParaRPr lang="fr-FR" sz="17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Utilisation de toutes les sources de données disponibles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Utilisation de probabilités conditionnelles </a:t>
            </a:r>
          </a:p>
          <a:p>
            <a:pPr marL="1257300" lvl="2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Fournies « manuellement » : MCMC</a:t>
            </a:r>
          </a:p>
          <a:p>
            <a:pPr marL="1257300" lvl="2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Extraites de manière « automatisée » : BN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Estimation de la distribution de probabilité conjointe</a:t>
            </a:r>
          </a:p>
          <a:p>
            <a:pPr marL="1257300" lvl="2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Exemple : P(âge&lt;50 ans, sexe = homme, revenu</a:t>
            </a:r>
            <a:r>
              <a:rPr lang="fr-FR" sz="1500" dirty="0">
                <a:cs typeface="Calibri" panose="020F0502020204030204" pitchFamily="34" charset="0"/>
              </a:rPr>
              <a:t> </a:t>
            </a:r>
            <a:r>
              <a:rPr lang="fr-FR" sz="1500" dirty="0"/>
              <a:t>∈</a:t>
            </a:r>
            <a:r>
              <a:rPr lang="fr-FR" sz="1500" dirty="0">
                <a:cs typeface="Calibri" panose="020F0502020204030204" pitchFamily="34" charset="0"/>
              </a:rPr>
              <a:t> </a:t>
            </a: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[50k$ , 60k$[…)</a:t>
            </a:r>
          </a:p>
          <a:p>
            <a:pPr marL="1257300" lvl="2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fr-F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chantillonnage</a:t>
            </a:r>
            <a:endParaRPr lang="fr-FR" sz="17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Utilisation d’un échantillonneur de Gibbs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Échauffement (Burn-in)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Amincissement (</a:t>
            </a:r>
            <a:r>
              <a:rPr lang="fr-FR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Thinning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Îlots de données</a:t>
            </a:r>
          </a:p>
          <a:p>
            <a:pPr marL="1200150" lvl="2" indent="-285750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fr-F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Application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hiérarchique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possible</a:t>
            </a:r>
            <a:endParaRPr lang="en-CA" sz="2200" b="1" dirty="0"/>
          </a:p>
          <a:p>
            <a:pPr>
              <a:lnSpc>
                <a:spcPct val="90000"/>
              </a:lnSpc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947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11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000" b="1" dirty="0">
                <a:ln w="0"/>
              </a:rPr>
              <a:t>3. Affectation</a:t>
            </a:r>
          </a:p>
          <a:p>
            <a:r>
              <a:rPr lang="en-US" sz="3000" b="1" dirty="0">
                <a:ln w="0"/>
              </a:rPr>
              <a:t>et Reconstruction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3964C6-360E-4696-AB10-8DA8A54F7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748" y="630002"/>
            <a:ext cx="4983738" cy="566249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7F6C8F-4121-49C9-BC92-09A36C13B3DF}"/>
              </a:ext>
            </a:extLst>
          </p:cNvPr>
          <p:cNvSpPr/>
          <p:nvPr/>
        </p:nvSpPr>
        <p:spPr>
          <a:xfrm>
            <a:off x="3405673" y="582113"/>
            <a:ext cx="5523723" cy="1218695"/>
          </a:xfrm>
          <a:prstGeom prst="round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751CD9-9074-45B0-AE65-52F6C2FC969B}"/>
              </a:ext>
            </a:extLst>
          </p:cNvPr>
          <p:cNvSpPr/>
          <p:nvPr/>
        </p:nvSpPr>
        <p:spPr>
          <a:xfrm>
            <a:off x="365939" y="2203666"/>
            <a:ext cx="3039734" cy="2550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Mais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PS 2013 déjà M-I ?! 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réalité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on ne dispose pas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l’enquête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OD 2013 (future)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Utiliser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PS I (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sexe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âge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région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domicile) pour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générer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une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PS M-I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projetée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2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8.33333E-7 0.274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0000" y="2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12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3. Affectation et Reconstruction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Typologie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de ménages </a:t>
            </a:r>
            <a:r>
              <a:rPr lang="en-US" sz="1200" i="1" dirty="0">
                <a:ln w="0"/>
                <a:solidFill>
                  <a:schemeClr val="bg2">
                    <a:lumMod val="50000"/>
                  </a:schemeClr>
                </a:solidFill>
              </a:rPr>
              <a:t>(Fabre, 2018)</a:t>
            </a:r>
          </a:p>
          <a:p>
            <a:r>
              <a:rPr lang="en-US" sz="3500" dirty="0">
                <a:ln w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940A7B-3C99-432D-B045-A9328B7FA57E}"/>
              </a:ext>
            </a:extLst>
          </p:cNvPr>
          <p:cNvSpPr/>
          <p:nvPr/>
        </p:nvSpPr>
        <p:spPr>
          <a:xfrm>
            <a:off x="365938" y="1946491"/>
            <a:ext cx="8974005" cy="3120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8 types de ménages : 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cs typeface="Calibri" panose="020F0502020204030204" pitchFamily="34" charset="0"/>
              </a:rPr>
              <a:t>Jeunes couples, colocs ou célibataires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cs typeface="Calibri" panose="020F0502020204030204" pitchFamily="34" charset="0"/>
              </a:rPr>
              <a:t>Cinquantenaires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cs typeface="Calibri" panose="020F0502020204030204" pitchFamily="34" charset="0"/>
              </a:rPr>
              <a:t>Retraités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cs typeface="Calibri" panose="020F0502020204030204" pitchFamily="34" charset="0"/>
              </a:rPr>
              <a:t>Adultes et personnes âgées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cs typeface="Calibri" panose="020F0502020204030204" pitchFamily="34" charset="0"/>
              </a:rPr>
              <a:t>Familles : traditionnelles, très jeunes, jeunes, multigénérationnelles</a:t>
            </a:r>
            <a:endParaRPr lang="en-US" sz="1750" i="1" dirty="0"/>
          </a:p>
          <a:p>
            <a:pPr lvl="1">
              <a:lnSpc>
                <a:spcPct val="90000"/>
              </a:lnSpc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CA" sz="15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2200" b="1" dirty="0"/>
          </a:p>
          <a:p>
            <a:pPr>
              <a:lnSpc>
                <a:spcPct val="90000"/>
              </a:lnSpc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2BA9D-03AB-47B1-8725-C601F0A72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78" y="3510016"/>
            <a:ext cx="6593044" cy="251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37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13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3. Affectation et Reconstruction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À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venir</a:t>
            </a:r>
            <a:endParaRPr lang="en-US" sz="120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C3A5D-DFF1-4984-A832-2D54D63C1B2D}"/>
              </a:ext>
            </a:extLst>
          </p:cNvPr>
          <p:cNvSpPr/>
          <p:nvPr/>
        </p:nvSpPr>
        <p:spPr>
          <a:xfrm>
            <a:off x="365938" y="1946491"/>
            <a:ext cx="8684755" cy="407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Objectifs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Établir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modèle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permettant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d’affecter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individu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à un type de ménages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Regrouper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individus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ménages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synthétiques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fr-FR" sz="17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Variables disponibles (projections démographiques MTQ)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Â</a:t>
            </a:r>
            <a:r>
              <a:rPr lang="fr-FR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ge</a:t>
            </a: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exe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fr-FR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égion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 de domicile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Modèles à tester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Logit multinomial</a:t>
            </a: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Réseau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bayésien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Autres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14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11464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120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36C5E6-A3B7-4653-A3EA-5DB703195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748" y="630002"/>
            <a:ext cx="4983738" cy="566249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91AAA9-1E28-4ED5-9ADD-82F1857084D0}"/>
              </a:ext>
            </a:extLst>
          </p:cNvPr>
          <p:cNvSpPr/>
          <p:nvPr/>
        </p:nvSpPr>
        <p:spPr>
          <a:xfrm>
            <a:off x="3405673" y="1782147"/>
            <a:ext cx="5523723" cy="2584591"/>
          </a:xfrm>
          <a:prstGeom prst="round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8E8950-FE28-4097-B82C-69B11254FBA8}"/>
              </a:ext>
            </a:extLst>
          </p:cNvPr>
          <p:cNvSpPr/>
          <p:nvPr/>
        </p:nvSpPr>
        <p:spPr>
          <a:xfrm>
            <a:off x="365939" y="2203666"/>
            <a:ext cx="303973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Ajouter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composante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spatiale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à la PS 2013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Utilisation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l’information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spatiale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l’échantillon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OD 2008</a:t>
            </a:r>
          </a:p>
        </p:txBody>
      </p:sp>
    </p:spTree>
    <p:extLst>
      <p:ext uri="{BB962C8B-B14F-4D97-AF65-F5344CB8AC3E}">
        <p14:creationId xmlns:p14="http://schemas.microsoft.com/office/powerpoint/2010/main" val="35053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8.33333E-7 0.3393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mph" presetSubtype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AD4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15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D5DF3-A2C0-4B6A-91CE-4F207658B81B}"/>
              </a:ext>
            </a:extLst>
          </p:cNvPr>
          <p:cNvSpPr/>
          <p:nvPr/>
        </p:nvSpPr>
        <p:spPr>
          <a:xfrm>
            <a:off x="365939" y="1946491"/>
            <a:ext cx="7807678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Moran local 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L’observation d’un caractère à un certain endroit rend son observation dans son voisinage plus ou moins probable</a:t>
            </a:r>
          </a:p>
          <a:p>
            <a:pPr>
              <a:lnSpc>
                <a:spcPct val="90000"/>
              </a:lnSpc>
            </a:pPr>
            <a:endParaRPr lang="fr-FR" sz="17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Définition d’une variable zonale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Enquête OD 2013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Nombre de ménages d’un type par zone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Biais liés à l’échantillonnage OD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Pourcentage d’un type par zone</a:t>
            </a:r>
          </a:p>
          <a:p>
            <a:pPr>
              <a:lnSpc>
                <a:spcPct val="90000"/>
              </a:lnSpc>
            </a:pPr>
            <a:endParaRPr lang="fr-FR" sz="17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8 cartes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Une carte par type</a:t>
            </a:r>
            <a:endParaRPr lang="fr-FR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4247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generated with high confidence">
            <a:extLst>
              <a:ext uri="{FF2B5EF4-FFF2-40B4-BE49-F238E27FC236}">
                <a16:creationId xmlns:a16="http://schemas.microsoft.com/office/drawing/2014/main" id="{664B8C34-052C-4CA2-8C1F-87740AF4237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4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16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0921FA-CCB5-4761-8EF3-76FC629AF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1" y="3361839"/>
            <a:ext cx="739607" cy="765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Jeunes couples, colocs ou célibataires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EBE818-318D-478B-B26C-52FFCEEF3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3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1EBB46A3-6B6F-4758-BE7B-30EFABAA0FF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99" y="740781"/>
            <a:ext cx="8095142" cy="61172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17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Cinquantenaires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9C5525-28F9-4803-8352-3F4AFC7D7F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10842" r="35992" b="23997"/>
          <a:stretch/>
        </p:blipFill>
        <p:spPr>
          <a:xfrm>
            <a:off x="1186354" y="3508333"/>
            <a:ext cx="332921" cy="582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3AA9DB-AB4F-40F8-9D94-366B2BB44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F74CEC15-786A-4724-B280-C7377685DC4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4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18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Retraités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B690C3-9466-4029-9687-1FB04EBA7C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15853" r="13553" b="16610"/>
          <a:stretch/>
        </p:blipFill>
        <p:spPr>
          <a:xfrm>
            <a:off x="1028964" y="3400300"/>
            <a:ext cx="647700" cy="690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759648-F648-49A7-B105-53E42BE3C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62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6FF12C3F-3F74-44D3-B488-58B1B13DAB4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4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19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Adultes et personnes âgées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2E13AB-E4A5-454D-A43F-EF7DD97EB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20054" r="30496" b="14785"/>
          <a:stretch/>
        </p:blipFill>
        <p:spPr>
          <a:xfrm>
            <a:off x="1086873" y="3434482"/>
            <a:ext cx="531881" cy="655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AEB521-715C-4FE1-974B-1A48EB17B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75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3825061" cy="6078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Table des matières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2E275E-F566-45E7-B5A0-8C59B03BA80D}"/>
              </a:ext>
            </a:extLst>
          </p:cNvPr>
          <p:cNvSpPr/>
          <p:nvPr/>
        </p:nvSpPr>
        <p:spPr>
          <a:xfrm>
            <a:off x="555071" y="1515291"/>
            <a:ext cx="6576358" cy="45858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000" b="1" dirty="0">
                <a:ln w="0"/>
              </a:rPr>
              <a:t>1. Introduction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Contexte</a:t>
            </a:r>
            <a:endParaRPr lang="en-US" sz="1750" dirty="0">
              <a:ln w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Objectifs</a:t>
            </a:r>
            <a:endParaRPr lang="en-US" sz="1750" dirty="0">
              <a:ln w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Méthodologie</a:t>
            </a:r>
            <a:r>
              <a:rPr lang="en-US" sz="1750" dirty="0">
                <a:ln w="0"/>
              </a:rPr>
              <a:t> </a:t>
            </a:r>
            <a:r>
              <a:rPr lang="en-US" sz="1750" dirty="0" err="1">
                <a:ln w="0"/>
              </a:rPr>
              <a:t>générale</a:t>
            </a:r>
            <a:endParaRPr lang="en-US" sz="1750" dirty="0">
              <a:ln w="0"/>
            </a:endParaRPr>
          </a:p>
          <a:p>
            <a:pPr lvl="1"/>
            <a:endParaRPr lang="en-US" sz="500" dirty="0">
              <a:ln w="0"/>
            </a:endParaRPr>
          </a:p>
          <a:p>
            <a:r>
              <a:rPr lang="en-US" sz="2000" b="1" dirty="0">
                <a:ln w="0"/>
              </a:rPr>
              <a:t>2. </a:t>
            </a:r>
            <a:r>
              <a:rPr lang="en-US" sz="2000" b="1" dirty="0" err="1">
                <a:ln w="0"/>
              </a:rPr>
              <a:t>Génération</a:t>
            </a:r>
            <a:endParaRPr lang="en-US" sz="2000" b="1" dirty="0">
              <a:ln w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Méthodes</a:t>
            </a:r>
            <a:r>
              <a:rPr lang="en-US" sz="1750" dirty="0">
                <a:ln w="0"/>
              </a:rPr>
              <a:t> par </a:t>
            </a:r>
            <a:r>
              <a:rPr lang="en-US" sz="1750" dirty="0" err="1">
                <a:ln w="0"/>
              </a:rPr>
              <a:t>ajustement</a:t>
            </a:r>
            <a:endParaRPr lang="en-US" sz="1750" dirty="0">
              <a:ln w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Méthodes</a:t>
            </a:r>
            <a:r>
              <a:rPr lang="en-US" sz="1750" dirty="0">
                <a:ln w="0"/>
              </a:rPr>
              <a:t> </a:t>
            </a:r>
            <a:r>
              <a:rPr lang="en-US" sz="1750" dirty="0" err="1">
                <a:ln w="0"/>
              </a:rPr>
              <a:t>probabilistes</a:t>
            </a:r>
            <a:endParaRPr lang="en-US" sz="1750" dirty="0">
              <a:ln w="0"/>
            </a:endParaRPr>
          </a:p>
          <a:p>
            <a:pPr lvl="1"/>
            <a:endParaRPr lang="en-US" sz="500" dirty="0">
              <a:ln w="0"/>
            </a:endParaRPr>
          </a:p>
          <a:p>
            <a:r>
              <a:rPr lang="en-US" sz="2000" b="1" dirty="0">
                <a:ln w="0"/>
              </a:rPr>
              <a:t>3. Affectation et Reconstruction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Typologie</a:t>
            </a:r>
            <a:r>
              <a:rPr lang="en-US" sz="1750" dirty="0">
                <a:ln w="0"/>
              </a:rPr>
              <a:t> de ménages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>
                <a:ln w="0"/>
              </a:rPr>
              <a:t>À </a:t>
            </a:r>
            <a:r>
              <a:rPr lang="en-US" sz="1750" dirty="0" err="1">
                <a:ln w="0"/>
              </a:rPr>
              <a:t>venir</a:t>
            </a:r>
            <a:endParaRPr lang="en-US" sz="1750" dirty="0">
              <a:ln w="0"/>
            </a:endParaRPr>
          </a:p>
          <a:p>
            <a:pPr marL="342900" lvl="1"/>
            <a:endParaRPr lang="en-US" sz="500" dirty="0">
              <a:ln w="0"/>
              <a:highlight>
                <a:srgbClr val="FFFF00"/>
              </a:highlight>
            </a:endParaRPr>
          </a:p>
          <a:p>
            <a:r>
              <a:rPr lang="en-US" sz="2000" b="1" dirty="0">
                <a:ln w="0"/>
              </a:rPr>
              <a:t>4. </a:t>
            </a:r>
            <a:r>
              <a:rPr lang="en-US" sz="2000" b="1" dirty="0" err="1">
                <a:ln w="0"/>
              </a:rPr>
              <a:t>Spatialisation</a:t>
            </a:r>
            <a:endParaRPr lang="en-US" sz="2000" b="1" dirty="0">
              <a:ln w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 err="1">
                <a:ln w="0"/>
              </a:rPr>
              <a:t>Autocorrélation</a:t>
            </a:r>
            <a:r>
              <a:rPr lang="en-US" sz="1750" dirty="0">
                <a:ln w="0"/>
              </a:rPr>
              <a:t> </a:t>
            </a:r>
            <a:r>
              <a:rPr lang="en-US" sz="1750" dirty="0" err="1">
                <a:ln w="0"/>
              </a:rPr>
              <a:t>spatiale</a:t>
            </a:r>
            <a:endParaRPr lang="en-US" sz="1750" dirty="0">
              <a:ln w="0"/>
            </a:endParaRPr>
          </a:p>
          <a:p>
            <a:pPr marL="557213" lvl="1" indent="-214313">
              <a:buFont typeface="Wingdings" panose="05000000000000000000" pitchFamily="2" charset="2"/>
              <a:buChar char="Ø"/>
            </a:pPr>
            <a:r>
              <a:rPr lang="en-US" sz="1750" dirty="0">
                <a:ln w="0"/>
              </a:rPr>
              <a:t>Attribution – Distribution</a:t>
            </a:r>
          </a:p>
          <a:p>
            <a:pPr marL="557213" lvl="1" indent="-214313">
              <a:buFont typeface="Wingdings" panose="05000000000000000000" pitchFamily="2" charset="2"/>
              <a:buChar char="Ø"/>
            </a:pPr>
            <a:endParaRPr lang="en-US" sz="500" dirty="0">
              <a:ln w="0"/>
            </a:endParaRPr>
          </a:p>
          <a:p>
            <a:r>
              <a:rPr lang="en-US" sz="2000" b="1" dirty="0">
                <a:ln w="0"/>
              </a:rPr>
              <a:t>5. Conclusion</a:t>
            </a:r>
            <a:endParaRPr lang="en-US" sz="2000" dirty="0">
              <a:ln w="0"/>
            </a:endParaRPr>
          </a:p>
          <a:p>
            <a:pPr lvl="1"/>
            <a:endParaRPr lang="en-US" sz="1350" dirty="0">
              <a:ln w="0"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18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9E1F70E7-45D7-40F3-ACA6-C37C08B699C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4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20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Familles traditionnelles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69D7C-FC56-46DC-BDEA-16D1BC9B0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r="18674" b="23404"/>
          <a:stretch/>
        </p:blipFill>
        <p:spPr>
          <a:xfrm>
            <a:off x="923406" y="3272128"/>
            <a:ext cx="858816" cy="765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294121-D52B-4FD2-9CB7-D866279A4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1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D6FD48A9-D32F-4D9E-A6A9-51A121611E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4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21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Très jeunes familles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69D7C-FC56-46DC-BDEA-16D1BC9B0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r="18674" b="23404"/>
          <a:stretch/>
        </p:blipFill>
        <p:spPr>
          <a:xfrm>
            <a:off x="923406" y="3272128"/>
            <a:ext cx="858816" cy="765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71DF53-7F7E-4083-BD23-1808E28EB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475991FC-8432-46EE-AF95-7821173588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3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22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Jeunes familles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569D7C-FC56-46DC-BDEA-16D1BC9B03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5" r="18674" b="23404"/>
          <a:stretch/>
        </p:blipFill>
        <p:spPr>
          <a:xfrm>
            <a:off x="923406" y="3272128"/>
            <a:ext cx="858816" cy="765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74BB32-1871-4662-9558-246988CB5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64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1CCC300D-0FE6-4D7F-877F-414B980DCB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28" y="740664"/>
            <a:ext cx="8092440" cy="611733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23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Autocorrélation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spatiale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7155F-A33B-44A0-9EF0-C8D9CAEC145A}"/>
              </a:ext>
            </a:extLst>
          </p:cNvPr>
          <p:cNvSpPr txBox="1"/>
          <p:nvPr/>
        </p:nvSpPr>
        <p:spPr>
          <a:xfrm>
            <a:off x="173514" y="4116513"/>
            <a:ext cx="23586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50" dirty="0"/>
              <a:t>Familles multigénérationnelles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0763F5-7CD0-4EAE-A9C9-F00FCAAE9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15698" r="14435" b="15989"/>
          <a:stretch/>
        </p:blipFill>
        <p:spPr>
          <a:xfrm>
            <a:off x="752738" y="3429000"/>
            <a:ext cx="1200151" cy="582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CEDFB-F97E-4D05-8B34-F1238277B5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5" y="2183133"/>
            <a:ext cx="1270081" cy="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55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24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Attribution - Distribution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D5DF3-A2C0-4B6A-91CE-4F207658B81B}"/>
              </a:ext>
            </a:extLst>
          </p:cNvPr>
          <p:cNvSpPr/>
          <p:nvPr/>
        </p:nvSpPr>
        <p:spPr>
          <a:xfrm>
            <a:off x="365939" y="1946491"/>
            <a:ext cx="7807678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Attribution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Attribuer un type de ménage à chaque unité de logement du rôle foncier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Utilisation de l’échantillon OD 2008 pour la proximité spatiale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</a:t>
            </a:r>
            <a:r>
              <a:rPr lang="fr-FR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ogit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 multinomial avec variables spatiales </a:t>
            </a:r>
            <a:r>
              <a:rPr lang="fr-FR" sz="1750" b="1" dirty="0">
                <a:latin typeface="Calibri" panose="020F0502020204030204" pitchFamily="34" charset="0"/>
                <a:cs typeface="Calibri" panose="020F0502020204030204" pitchFamily="34" charset="0"/>
              </a:rPr>
              <a:t>(en cours) </a:t>
            </a: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Noyau fixe : %T1 pour d &lt; 100m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Noyau adaptatif : %T1 parmi les 100 voisins les plus proches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Évaluation de la corrélation entre différents types 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      (complémentaire à l’autocorrélation spatiale)</a:t>
            </a: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Régression géographiquement pondérée (GWR)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Attribution de poids différents aux observations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Noyaux fixes ou adaptatifs </a:t>
            </a:r>
          </a:p>
          <a:p>
            <a:pPr lvl="1">
              <a:lnSpc>
                <a:spcPct val="90000"/>
              </a:lnSpc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 Ensemble de modèles de régression locaux</a:t>
            </a:r>
          </a:p>
          <a:p>
            <a:pPr lvl="1">
              <a:lnSpc>
                <a:spcPct val="90000"/>
              </a:lnSpc>
            </a:pP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Distribution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Distribuer les ménages aléatoirement sur les unités de logement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Considération du type et de la région de domicile uniquement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Attention au taux d’inoccupation !</a:t>
            </a:r>
            <a:endParaRPr lang="fr-FR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4753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25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95410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4. </a:t>
            </a:r>
            <a:r>
              <a:rPr lang="en-US" sz="3500" b="1" dirty="0" err="1">
                <a:ln w="0"/>
              </a:rPr>
              <a:t>Spatialisation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Attribution - Distribution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6D7614-AB4B-4964-8393-70E724530519}"/>
              </a:ext>
            </a:extLst>
          </p:cNvPr>
          <p:cNvGrpSpPr/>
          <p:nvPr/>
        </p:nvGrpSpPr>
        <p:grpSpPr>
          <a:xfrm>
            <a:off x="-343609" y="2884367"/>
            <a:ext cx="9364688" cy="1969337"/>
            <a:chOff x="-176718" y="2884367"/>
            <a:chExt cx="9364688" cy="19693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686820-1276-4981-8817-AD814EBC8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981" r="1980" b="1415"/>
            <a:stretch/>
          </p:blipFill>
          <p:spPr>
            <a:xfrm rot="1863755">
              <a:off x="-176718" y="3048277"/>
              <a:ext cx="4470386" cy="180542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7527956-E3CC-41DA-A1C6-8A8ECA40E261}"/>
                </a:ext>
              </a:extLst>
            </p:cNvPr>
            <p:cNvCxnSpPr/>
            <p:nvPr/>
          </p:nvCxnSpPr>
          <p:spPr>
            <a:xfrm>
              <a:off x="4044821" y="3722914"/>
              <a:ext cx="10543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0C23C4-DE26-480F-B344-F57AA5BEF429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552" t="5135" r="1601" b="1285"/>
            <a:stretch/>
          </p:blipFill>
          <p:spPr>
            <a:xfrm rot="1860000">
              <a:off x="4716554" y="2884367"/>
              <a:ext cx="4471416" cy="1801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545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26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6078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5. Conclusion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54C83-CE7F-4D1D-B8A1-A1A04BC21E0A}"/>
              </a:ext>
            </a:extLst>
          </p:cNvPr>
          <p:cNvSpPr/>
          <p:nvPr/>
        </p:nvSpPr>
        <p:spPr>
          <a:xfrm>
            <a:off x="365939" y="1946491"/>
            <a:ext cx="7975628" cy="435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Objectifs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Intégrer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l’objet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“ménage” au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processus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prévision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demande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transport au Québec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Reproduire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variabilité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spatio-temporelle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comportements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mobilité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la population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réelle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Projet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étapes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Génération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populations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synthétiques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Affectation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chaque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individu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à un type de ménage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Reconstruction de ménages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synthétiques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Attribution d’un type de ménage à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chaque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unité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logement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rôle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foncier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Distribution des ménages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sur les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unités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logement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en-US" sz="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Population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synthétique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Échantillon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ajusté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spatialement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désagrégé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Synthèse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par simulation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Population M-I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totalement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énumérée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spatialisée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</a:rPr>
              <a:t>projetée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5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27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6078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5. Conclusion</a:t>
            </a:r>
          </a:p>
        </p:txBody>
      </p:sp>
      <p:pic>
        <p:nvPicPr>
          <p:cNvPr id="2" name="New video_Large">
            <a:hlinkClick r:id="" action="ppaction://media"/>
            <a:extLst>
              <a:ext uri="{FF2B5EF4-FFF2-40B4-BE49-F238E27FC236}">
                <a16:creationId xmlns:a16="http://schemas.microsoft.com/office/drawing/2014/main" id="{35471625-89DD-4983-AC09-2485ECF719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098" y="1611831"/>
            <a:ext cx="7529804" cy="423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0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28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6092011" cy="6078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 err="1">
                <a:ln w="0"/>
              </a:rPr>
              <a:t>Bibliographie</a:t>
            </a:r>
            <a:endParaRPr lang="en-US" sz="3500" b="1" dirty="0">
              <a:ln w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354C83-CE7F-4D1D-B8A1-A1A04BC21E0A}"/>
              </a:ext>
            </a:extLst>
          </p:cNvPr>
          <p:cNvSpPr/>
          <p:nvPr/>
        </p:nvSpPr>
        <p:spPr>
          <a:xfrm>
            <a:off x="365939" y="1946491"/>
            <a:ext cx="7975628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AAA4B-A7ED-4A58-84C7-29161359326E}"/>
              </a:ext>
            </a:extLst>
          </p:cNvPr>
          <p:cNvSpPr/>
          <p:nvPr/>
        </p:nvSpPr>
        <p:spPr>
          <a:xfrm>
            <a:off x="365939" y="1946491"/>
            <a:ext cx="7975628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US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fr-F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245059C-E4EF-48E3-A2FE-88A2076BB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49" y="2073495"/>
            <a:ext cx="8546412" cy="374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Bar-Gera, H.,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Konduri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K., Sana, B., Ye, X., &amp;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Pendyala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R. M. (2009). Estimating survey weights with multiple constraints using entropy optimization methods. 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88th Annual Meeting </a:t>
            </a:r>
            <a:r>
              <a:rPr kumimoji="0" lang="en-US" altLang="fr-FR" sz="1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ofthe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Transportation Research Board.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Washington D.C.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2.     Fabre, L. (2018). </a:t>
            </a:r>
            <a:r>
              <a:rPr kumimoji="0" lang="fr-FR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Développement d'une typologie de ménages pour enrichir la prévision de la demande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  de transport.</a:t>
            </a:r>
            <a:r>
              <a:rPr kumimoji="0" lang="fr-FR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5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   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Konduri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K. C., You, D.,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Garikapati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V. M., &amp;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Pendyala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R. (2016). Enhanced synthetic population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5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generator that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accomodates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control variables at multiple geographic resolutions. 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Transportation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5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Research Record: Journal of the Transportation Research Board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40-50.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 startAt="4"/>
              <a:tabLst/>
            </a:pP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Müller, K., &amp; </a:t>
            </a:r>
            <a:r>
              <a:rPr kumimoji="0" lang="en-US" altLang="fr-FR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Axhausen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K. W. (2011). Hierarchical IPF : Generating a synthetic population for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fr-FR" sz="15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Switzerland. 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51st Congress of the European Regional Science Association.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Barcelona.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fr-FR" sz="5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defTabSz="914400"/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5.     SimCity, </a:t>
            </a:r>
            <a:r>
              <a:rPr lang="fr-FR" sz="1500" dirty="0">
                <a:latin typeface="+mn-lt"/>
                <a:hlinkClick r:id="rId6"/>
              </a:rPr>
              <a:t>https://www.ea.com/games/simcity</a:t>
            </a:r>
            <a:endParaRPr kumimoji="0" lang="en-US" altLang="fr-FR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6.     Sun, L., &amp; Erath, A. (2015). A Bayesian network approach for population synthesis. 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Transportation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r-FR" sz="1500" i="1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fr-FR" sz="1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Research Part C</a:t>
            </a:r>
            <a:r>
              <a:rPr kumimoji="0" lang="en-US" altLang="fr-FR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49-62.</a:t>
            </a:r>
            <a:endParaRPr kumimoji="0" lang="fr-FR" altLang="fr-FR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7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197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29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A361689-1792-4946-B0A7-2906B4246701}"/>
              </a:ext>
            </a:extLst>
          </p:cNvPr>
          <p:cNvSpPr txBox="1">
            <a:spLocks/>
          </p:cNvSpPr>
          <p:nvPr/>
        </p:nvSpPr>
        <p:spPr>
          <a:xfrm>
            <a:off x="-314324" y="3567112"/>
            <a:ext cx="6000750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MERCI POUR VOTRE ATTENTION</a:t>
            </a: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F5C5F7C-133F-4BB2-8123-2DC2F0D63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217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3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38250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1. Introduction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Contexte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06559-2656-42AE-8C2E-96BC1D443B24}"/>
              </a:ext>
            </a:extLst>
          </p:cNvPr>
          <p:cNvSpPr/>
          <p:nvPr/>
        </p:nvSpPr>
        <p:spPr>
          <a:xfrm>
            <a:off x="365939" y="2203666"/>
            <a:ext cx="8412122" cy="307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CA" sz="2000" b="1" dirty="0">
                <a:latin typeface="Calibri" panose="020F0502020204030204" pitchFamily="34" charset="0"/>
                <a:cs typeface="Calibri" panose="020F0502020204030204" pitchFamily="34" charset="0"/>
              </a:rPr>
              <a:t>Approche de prévision du MTQ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Totalement désagrégée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Ancrée sur les enquêtes OD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Analyse des tendances d’évolution des comportements de mobilité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Caractéristiques individuelles déterminantes des comportements de mobilité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Démographie, statut d’activité, motorisation, profil modal, étalement de la pointe AM et distribution des déplacements à motif travail</a:t>
            </a:r>
          </a:p>
          <a:p>
            <a:pPr lvl="1">
              <a:lnSpc>
                <a:spcPct val="90000"/>
              </a:lnSpc>
            </a:pPr>
            <a:endParaRPr lang="fr-CA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C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CA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Enjeux et problèmes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Absence du facteur « ménage »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Pondération </a:t>
            </a: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Variabilité spatio-temporelle limitée</a:t>
            </a:r>
            <a:endParaRPr lang="fr-C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55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FTMvf2">
            <a:hlinkClick r:id="" action="ppaction://media"/>
            <a:extLst>
              <a:ext uri="{FF2B5EF4-FFF2-40B4-BE49-F238E27FC236}">
                <a16:creationId xmlns:a16="http://schemas.microsoft.com/office/drawing/2014/main" id="{4F22C927-04D5-4B84-B403-5756E93DA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463" y="2009948"/>
            <a:ext cx="7131429" cy="40114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4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38250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1. Introduction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Contexte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50B06-F549-426F-B8C4-90524D52F79C}"/>
              </a:ext>
            </a:extLst>
          </p:cNvPr>
          <p:cNvSpPr/>
          <p:nvPr/>
        </p:nvSpPr>
        <p:spPr>
          <a:xfrm>
            <a:off x="3679399" y="4653796"/>
            <a:ext cx="469613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FR" sz="175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Comment générer une population synthétique d’individus et de ménages reproduisant le plus fidèlement possible les comportements de mobilité de la population réelle ? </a:t>
            </a:r>
            <a:endParaRPr lang="fr-CA" sz="1750" dirty="0">
              <a:solidFill>
                <a:srgbClr val="4472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5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38250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1. Introduction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Objectifs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906559-2656-42AE-8C2E-96BC1D443B24}"/>
              </a:ext>
            </a:extLst>
          </p:cNvPr>
          <p:cNvSpPr/>
          <p:nvPr/>
        </p:nvSpPr>
        <p:spPr>
          <a:xfrm>
            <a:off x="365939" y="2203666"/>
            <a:ext cx="8412122" cy="3353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CA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Objectif général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sz="1750" dirty="0">
                <a:latin typeface="Calibri" panose="020F0502020204030204" pitchFamily="34" charset="0"/>
                <a:cs typeface="Calibri" panose="020F0502020204030204" pitchFamily="34" charset="0"/>
              </a:rPr>
              <a:t>Améliorer l’approche actuelle de prévision de la demande en transport au Québec en fournissant une population totalement énumérée et spatialisée de ménages et d’individus qui servira de base à la modélisation des comportements de mobilité futurs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</a:pPr>
            <a:endParaRPr lang="fr-CA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fr-CA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Objectifs spécifiques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Identifier et tester des méthodes de génération d’une population synthétique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Comparer des modèles de reconstruction des ménages à partir d’une population d’individus intégrant une typologie de ménages </a:t>
            </a:r>
            <a:r>
              <a:rPr lang="fr-CA" sz="1200" dirty="0">
                <a:latin typeface="Calibri" panose="020F0502020204030204" pitchFamily="34" charset="0"/>
                <a:cs typeface="Calibri" panose="020F0502020204030204" pitchFamily="34" charset="0"/>
              </a:rPr>
              <a:t>(Fabre, 2018)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Identifier les méthodes de spatialisation les plus efficaces des populations synthétiques ménages-individus</a:t>
            </a:r>
          </a:p>
        </p:txBody>
      </p:sp>
    </p:spTree>
    <p:extLst>
      <p:ext uri="{BB962C8B-B14F-4D97-AF65-F5344CB8AC3E}">
        <p14:creationId xmlns:p14="http://schemas.microsoft.com/office/powerpoint/2010/main" val="110934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6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38250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1. Introduction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Méthodologie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générale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20ACFD6-3550-4519-83B7-93C88547E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9" y="3303759"/>
            <a:ext cx="1872440" cy="4644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7E5A08-28DD-4B83-980C-1F7798D6F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9CCC65"/>
              </a:clrFrom>
              <a:clrTo>
                <a:srgbClr val="9CCC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015" y="2036966"/>
            <a:ext cx="1699013" cy="129682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2501239-9398-45D8-8E63-3099BE6AE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437" y="2476654"/>
            <a:ext cx="774618" cy="75059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C58804F1-AE2D-4035-8481-D36FB73F16B8}"/>
              </a:ext>
            </a:extLst>
          </p:cNvPr>
          <p:cNvGrpSpPr/>
          <p:nvPr/>
        </p:nvGrpSpPr>
        <p:grpSpPr>
          <a:xfrm>
            <a:off x="4372005" y="3056112"/>
            <a:ext cx="978999" cy="495294"/>
            <a:chOff x="8387531" y="9451065"/>
            <a:chExt cx="2926480" cy="1484206"/>
          </a:xfrm>
        </p:grpSpPr>
        <p:pic>
          <p:nvPicPr>
            <p:cNvPr id="72" name="Picture 2" descr="RÃ©sultats de recherche d'images pour Â«Â men women iconÂ Â»">
              <a:extLst>
                <a:ext uri="{FF2B5EF4-FFF2-40B4-BE49-F238E27FC236}">
                  <a16:creationId xmlns:a16="http://schemas.microsoft.com/office/drawing/2014/main" id="{5AA7FF77-A1CA-4F9D-8598-C83021B85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531" y="9451065"/>
              <a:ext cx="1225441" cy="139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F51C530-6B9C-4DEC-A05B-00DD1EB7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899" y="10118803"/>
              <a:ext cx="637585" cy="694259"/>
            </a:xfrm>
            <a:prstGeom prst="rect">
              <a:avLst/>
            </a:prstGeom>
          </p:spPr>
        </p:pic>
        <p:pic>
          <p:nvPicPr>
            <p:cNvPr id="74" name="Picture 12" descr="RÃ©sultats de recherche d'images pour Â«Â old people iconÂ Â»">
              <a:extLst>
                <a:ext uri="{FF2B5EF4-FFF2-40B4-BE49-F238E27FC236}">
                  <a16:creationId xmlns:a16="http://schemas.microsoft.com/office/drawing/2014/main" id="{E2A07ABF-D8F3-4270-9173-BC6AF95199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99" t="15683" r="40601" b="9661"/>
            <a:stretch/>
          </p:blipFill>
          <p:spPr bwMode="auto">
            <a:xfrm>
              <a:off x="9984479" y="9451065"/>
              <a:ext cx="1329532" cy="148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F0697B52-5C92-410F-A120-DB650566E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8703" y="2479064"/>
            <a:ext cx="1095375" cy="495300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94B7B7F-FA39-46DE-88CA-1B48FE040553}"/>
              </a:ext>
            </a:extLst>
          </p:cNvPr>
          <p:cNvCxnSpPr>
            <a:cxnSpLocks/>
          </p:cNvCxnSpPr>
          <p:nvPr/>
        </p:nvCxnSpPr>
        <p:spPr>
          <a:xfrm>
            <a:off x="5529909" y="3333792"/>
            <a:ext cx="44799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C82C5C9-DA14-4F9F-AE6C-5C80FD22651F}"/>
              </a:ext>
            </a:extLst>
          </p:cNvPr>
          <p:cNvGrpSpPr/>
          <p:nvPr/>
        </p:nvGrpSpPr>
        <p:grpSpPr>
          <a:xfrm>
            <a:off x="6159389" y="1782935"/>
            <a:ext cx="2058967" cy="2068237"/>
            <a:chOff x="6159389" y="1782935"/>
            <a:chExt cx="2058967" cy="2068237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AD4F90D9-A6CE-46CF-BA45-3F3B9CA42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430" y="2278539"/>
              <a:ext cx="739607" cy="76511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6C2CE45-8841-4B57-B674-EA1626FA2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0" t="10842" r="35992" b="23997"/>
            <a:stretch/>
          </p:blipFill>
          <p:spPr>
            <a:xfrm>
              <a:off x="6919918" y="1782935"/>
              <a:ext cx="332921" cy="58211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54D4681-5318-4DCF-B8CF-886D39303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95" r="18674" b="23404"/>
            <a:stretch/>
          </p:blipFill>
          <p:spPr>
            <a:xfrm>
              <a:off x="6159389" y="3086062"/>
              <a:ext cx="858816" cy="76511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C459522-209F-4150-822B-438549EB9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8" t="15853" r="13553" b="16610"/>
            <a:stretch/>
          </p:blipFill>
          <p:spPr>
            <a:xfrm>
              <a:off x="7466989" y="2353503"/>
              <a:ext cx="647700" cy="690146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13A57D12-25B8-41E2-868C-54DEBB2C5D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8" t="15698" r="14435" b="15989"/>
            <a:stretch/>
          </p:blipFill>
          <p:spPr>
            <a:xfrm>
              <a:off x="7018205" y="3216162"/>
              <a:ext cx="1200151" cy="582113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981319D4-E4C2-48C7-992B-C26F9B1E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9" t="20054" r="30496" b="14785"/>
            <a:stretch/>
          </p:blipFill>
          <p:spPr>
            <a:xfrm>
              <a:off x="6839728" y="2430098"/>
              <a:ext cx="531881" cy="655964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DD95375-4D8E-4816-AE84-CBA2299C2B49}"/>
              </a:ext>
            </a:extLst>
          </p:cNvPr>
          <p:cNvGrpSpPr/>
          <p:nvPr/>
        </p:nvGrpSpPr>
        <p:grpSpPr>
          <a:xfrm>
            <a:off x="3650569" y="4072726"/>
            <a:ext cx="2728387" cy="1909339"/>
            <a:chOff x="20728180" y="7478820"/>
            <a:chExt cx="3574722" cy="2625186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A1207D6-ECAB-42E5-BCDD-329460A3E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8180" y="7478820"/>
              <a:ext cx="3574722" cy="2625186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A16E0AB-2124-4B95-B56F-D0AA270B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1223" y="9047441"/>
              <a:ext cx="319957" cy="319957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0CF622-F8F3-4276-B8A6-787A49647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57384" y="8964825"/>
              <a:ext cx="360368" cy="36036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3501A31-FF7A-4CC2-91A9-782D3CBFD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2350" y="8463503"/>
              <a:ext cx="360368" cy="360368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C9F6480-12A1-4D60-83B6-D5C4F992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6908" y="8021646"/>
              <a:ext cx="319957" cy="31995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AF46BD2B-2036-4BB1-8CBC-1BBCEB161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3362" y="8697034"/>
              <a:ext cx="319956" cy="319956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A1E7537-4865-424D-948C-E4B40CB94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8396" y="8985031"/>
              <a:ext cx="319956" cy="319956"/>
            </a:xfrm>
            <a:prstGeom prst="rect">
              <a:avLst/>
            </a:prstGeom>
          </p:spPr>
        </p:pic>
      </p:grpSp>
      <p:cxnSp>
        <p:nvCxnSpPr>
          <p:cNvPr id="104" name="Connector: Curved 103">
            <a:extLst>
              <a:ext uri="{FF2B5EF4-FFF2-40B4-BE49-F238E27FC236}">
                <a16:creationId xmlns:a16="http://schemas.microsoft.com/office/drawing/2014/main" id="{1A3151B4-78AE-4EE2-843B-2C60B16E9508}"/>
              </a:ext>
            </a:extLst>
          </p:cNvPr>
          <p:cNvCxnSpPr>
            <a:cxnSpLocks/>
            <a:stCxn id="84" idx="3"/>
            <a:endCxn id="99" idx="0"/>
          </p:cNvCxnSpPr>
          <p:nvPr/>
        </p:nvCxnSpPr>
        <p:spPr>
          <a:xfrm flipH="1">
            <a:off x="5107899" y="2698576"/>
            <a:ext cx="3006790" cy="2454945"/>
          </a:xfrm>
          <a:prstGeom prst="curvedConnector4">
            <a:avLst>
              <a:gd name="adj1" fmla="val -7603"/>
              <a:gd name="adj2" fmla="val 87679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or: Curved 104">
            <a:extLst>
              <a:ext uri="{FF2B5EF4-FFF2-40B4-BE49-F238E27FC236}">
                <a16:creationId xmlns:a16="http://schemas.microsoft.com/office/drawing/2014/main" id="{A11D12A5-E88E-4C6D-A145-4E7A31006D93}"/>
              </a:ext>
            </a:extLst>
          </p:cNvPr>
          <p:cNvCxnSpPr>
            <a:cxnSpLocks/>
            <a:stCxn id="102" idx="0"/>
            <a:endCxn id="83" idx="2"/>
          </p:cNvCxnSpPr>
          <p:nvPr/>
        </p:nvCxnSpPr>
        <p:spPr>
          <a:xfrm rot="5400000" flipH="1" flipV="1">
            <a:off x="5407431" y="3777387"/>
            <a:ext cx="1107580" cy="1255151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Connector: Curved 105">
            <a:extLst>
              <a:ext uri="{FF2B5EF4-FFF2-40B4-BE49-F238E27FC236}">
                <a16:creationId xmlns:a16="http://schemas.microsoft.com/office/drawing/2014/main" id="{4AD50873-B55F-434A-9B2B-E6A0DF249D37}"/>
              </a:ext>
            </a:extLst>
          </p:cNvPr>
          <p:cNvCxnSpPr>
            <a:cxnSpLocks/>
            <a:stCxn id="85" idx="2"/>
            <a:endCxn id="98" idx="0"/>
          </p:cNvCxnSpPr>
          <p:nvPr/>
        </p:nvCxnSpPr>
        <p:spPr>
          <a:xfrm rot="5400000">
            <a:off x="5817091" y="3412419"/>
            <a:ext cx="1415334" cy="2187046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7D63AF1-3BF0-443F-B241-6B999D985955}"/>
              </a:ext>
            </a:extLst>
          </p:cNvPr>
          <p:cNvSpPr/>
          <p:nvPr/>
        </p:nvSpPr>
        <p:spPr>
          <a:xfrm>
            <a:off x="2071396" y="3592286"/>
            <a:ext cx="2211355" cy="552232"/>
          </a:xfrm>
          <a:custGeom>
            <a:avLst/>
            <a:gdLst>
              <a:gd name="connsiteX0" fmla="*/ 0 w 2211355"/>
              <a:gd name="connsiteY0" fmla="*/ 139959 h 552232"/>
              <a:gd name="connsiteX1" fmla="*/ 1315616 w 2211355"/>
              <a:gd name="connsiteY1" fmla="*/ 550506 h 552232"/>
              <a:gd name="connsiteX2" fmla="*/ 2211355 w 2211355"/>
              <a:gd name="connsiteY2" fmla="*/ 0 h 55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1355" h="552232">
                <a:moveTo>
                  <a:pt x="0" y="139959"/>
                </a:moveTo>
                <a:cubicBezTo>
                  <a:pt x="473528" y="356895"/>
                  <a:pt x="947057" y="573832"/>
                  <a:pt x="1315616" y="550506"/>
                </a:cubicBezTo>
                <a:cubicBezTo>
                  <a:pt x="1684175" y="527180"/>
                  <a:pt x="2046514" y="46653"/>
                  <a:pt x="2211355" y="0"/>
                </a:cubicBezTo>
              </a:path>
            </a:pathLst>
          </a:custGeom>
          <a:ln w="9525" cap="flat" cmpd="sng" algn="ctr">
            <a:solidFill>
              <a:schemeClr val="dk1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9C51DE-C411-4196-8290-E9D8C1A5FE1E}"/>
              </a:ext>
            </a:extLst>
          </p:cNvPr>
          <p:cNvSpPr/>
          <p:nvPr/>
        </p:nvSpPr>
        <p:spPr>
          <a:xfrm>
            <a:off x="587171" y="2117437"/>
            <a:ext cx="4829138" cy="205487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280F7A-54A7-4577-A6AE-4C6311580260}"/>
              </a:ext>
            </a:extLst>
          </p:cNvPr>
          <p:cNvSpPr txBox="1"/>
          <p:nvPr/>
        </p:nvSpPr>
        <p:spPr>
          <a:xfrm>
            <a:off x="2513022" y="1711182"/>
            <a:ext cx="3094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Génération</a:t>
            </a:r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A6DD9D-7F5B-498F-BFB1-13163DE982E4}"/>
              </a:ext>
            </a:extLst>
          </p:cNvPr>
          <p:cNvSpPr txBox="1"/>
          <p:nvPr/>
        </p:nvSpPr>
        <p:spPr>
          <a:xfrm>
            <a:off x="5583937" y="1144215"/>
            <a:ext cx="319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Affectation - Reconstruction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09FD69-28B5-44C6-AFBE-66D62EA4D1CE}"/>
              </a:ext>
            </a:extLst>
          </p:cNvPr>
          <p:cNvSpPr txBox="1"/>
          <p:nvPr/>
        </p:nvSpPr>
        <p:spPr>
          <a:xfrm>
            <a:off x="206531" y="4990665"/>
            <a:ext cx="319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Spatialisation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7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46493 -0.05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7" y="-25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493 -0.05 L 0.23767 0.27894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72" y="1643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9" grpId="2" animBg="1"/>
      <p:bldP spid="9" grpId="3" animBg="1"/>
      <p:bldP spid="9" grpId="4" animBg="1"/>
      <p:bldP spid="10" grpId="0"/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7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38250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1. Introduction</a:t>
            </a: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Méthodologie</a:t>
            </a:r>
            <a:r>
              <a:rPr lang="en-US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50" i="1" dirty="0" err="1">
                <a:ln w="0"/>
                <a:solidFill>
                  <a:schemeClr val="bg2">
                    <a:lumMod val="50000"/>
                  </a:schemeClr>
                </a:solidFill>
              </a:rPr>
              <a:t>générale</a:t>
            </a:r>
            <a:endParaRPr lang="en-US" sz="2250" i="1" dirty="0">
              <a:ln w="0"/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3500" dirty="0">
                <a:ln w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62ED3D-84A9-42F0-BCD9-7C1A4E8FF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748" y="630002"/>
            <a:ext cx="4983738" cy="56624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CF5B32-899F-4DE4-ABB1-0C31F734A7C8}"/>
              </a:ext>
            </a:extLst>
          </p:cNvPr>
          <p:cNvSpPr/>
          <p:nvPr/>
        </p:nvSpPr>
        <p:spPr>
          <a:xfrm>
            <a:off x="365939" y="2203666"/>
            <a:ext cx="2676831" cy="109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Exercice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prévision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</a:rPr>
              <a:t>2008 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2013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2013  2018 ?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3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FR" smtClean="0">
                <a:latin typeface="Corbel" panose="020B0503020204020204" pitchFamily="34" charset="0"/>
              </a:rPr>
              <a:t>8</a:t>
            </a:fld>
            <a:r>
              <a:rPr lang="fr-FR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4853761" cy="11464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500" b="1" dirty="0">
                <a:ln w="0"/>
              </a:rPr>
              <a:t>2. </a:t>
            </a:r>
            <a:r>
              <a:rPr lang="en-US" sz="3500" b="1" dirty="0" err="1">
                <a:ln w="0"/>
              </a:rPr>
              <a:t>Génération</a:t>
            </a:r>
            <a:endParaRPr lang="en-US" sz="3500" b="1" dirty="0">
              <a:ln w="0"/>
            </a:endParaRPr>
          </a:p>
          <a:p>
            <a:r>
              <a:rPr lang="en-US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en-US" sz="3500" dirty="0">
                <a:ln w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C23FB9-A0ED-4AEE-A0E4-9B1F1844F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748" y="630002"/>
            <a:ext cx="4983738" cy="56624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7BB4A-1876-4E8F-A2F1-9D39C5AD7D12}"/>
              </a:ext>
            </a:extLst>
          </p:cNvPr>
          <p:cNvSpPr/>
          <p:nvPr/>
        </p:nvSpPr>
        <p:spPr>
          <a:xfrm>
            <a:off x="3405673" y="582113"/>
            <a:ext cx="5523723" cy="1218695"/>
          </a:xfrm>
          <a:prstGeom prst="roundRect">
            <a:avLst/>
          </a:prstGeom>
          <a:solidFill>
            <a:srgbClr val="4472C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E00D32-8407-4C1C-B5A1-B70EF91C07FF}"/>
              </a:ext>
            </a:extLst>
          </p:cNvPr>
          <p:cNvSpPr/>
          <p:nvPr/>
        </p:nvSpPr>
        <p:spPr>
          <a:xfrm>
            <a:off x="365939" y="2203666"/>
            <a:ext cx="3039734" cy="2619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Liste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ménages et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individus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avec un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facteur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pondération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unitaire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2008 : base pour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entraîner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les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modèles</a:t>
            </a:r>
            <a:endParaRPr lang="en-US" sz="175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2013 : adaptation au format des projections </a:t>
            </a:r>
            <a:r>
              <a:rPr lang="en-US" sz="175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démographiques</a:t>
            </a:r>
            <a:r>
              <a:rPr lang="en-US" sz="175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du MTQ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sz="17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0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260237E-6416-42CA-8F90-6E316F601E64}"/>
              </a:ext>
            </a:extLst>
          </p:cNvPr>
          <p:cNvGrpSpPr/>
          <p:nvPr/>
        </p:nvGrpSpPr>
        <p:grpSpPr>
          <a:xfrm>
            <a:off x="2012571" y="6042270"/>
            <a:ext cx="5118858" cy="679206"/>
            <a:chOff x="2118359" y="6042270"/>
            <a:chExt cx="5118858" cy="679206"/>
          </a:xfrm>
        </p:grpSpPr>
        <p:sp>
          <p:nvSpPr>
            <p:cNvPr id="4" name="ZoneTexte 1">
              <a:extLst>
                <a:ext uri="{FF2B5EF4-FFF2-40B4-BE49-F238E27FC236}">
                  <a16:creationId xmlns:a16="http://schemas.microsoft.com/office/drawing/2014/main" id="{7F47502B-D355-4C1A-989D-5938FD77D4CD}"/>
                </a:ext>
              </a:extLst>
            </p:cNvPr>
            <p:cNvSpPr txBox="1"/>
            <p:nvPr/>
          </p:nvSpPr>
          <p:spPr>
            <a:xfrm>
              <a:off x="2739045" y="6259811"/>
              <a:ext cx="4498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1200" b="1" dirty="0">
                  <a:latin typeface="Corbel" pitchFamily="34" charset="0"/>
                </a:rPr>
                <a:t>2</a:t>
              </a:r>
              <a:r>
                <a:rPr lang="fr-CA" sz="1200" b="1" baseline="30000" dirty="0">
                  <a:latin typeface="Corbel" pitchFamily="34" charset="0"/>
                </a:rPr>
                <a:t>èmes </a:t>
              </a:r>
              <a:r>
                <a:rPr lang="fr-CA" sz="1200" b="1" dirty="0">
                  <a:latin typeface="Corbel" pitchFamily="34" charset="0"/>
                </a:rPr>
                <a:t>Rencontres Francophones Transport Mobilité</a:t>
              </a:r>
            </a:p>
            <a:p>
              <a:pPr algn="ctr"/>
              <a:r>
                <a:rPr lang="fr-CA" sz="1200" b="1" dirty="0">
                  <a:latin typeface="Corbel" pitchFamily="34" charset="0"/>
                </a:rPr>
                <a:t>12 mai 2019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B6D0F-4FAC-4EBF-AC12-74CA55DD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38" b="33758"/>
            <a:stretch/>
          </p:blipFill>
          <p:spPr>
            <a:xfrm>
              <a:off x="2118359" y="6042270"/>
              <a:ext cx="1030199" cy="658313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FE14D8-D77D-4AFC-9E86-3F1733A81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17" y="0"/>
            <a:ext cx="2352583" cy="582113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DED0DDF-CCD2-41C5-BF11-C6C09CB93D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4362" cy="582113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5699C-E557-4021-8F31-EF3C3CCBA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412F-D770-44C2-8419-B191C79FB158}" type="slidenum">
              <a:rPr lang="fr-CA" smtClean="0">
                <a:latin typeface="Corbel" panose="020B0503020204020204" pitchFamily="34" charset="0"/>
              </a:rPr>
              <a:t>9</a:t>
            </a:fld>
            <a:r>
              <a:rPr lang="fr-CA" dirty="0">
                <a:latin typeface="Corbel" panose="020B0503020204020204" pitchFamily="34" charset="0"/>
              </a:rPr>
              <a:t>/29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1DDDF-F04B-49E3-AFB7-9B8AF86B50CA}"/>
              </a:ext>
            </a:extLst>
          </p:cNvPr>
          <p:cNvSpPr/>
          <p:nvPr/>
        </p:nvSpPr>
        <p:spPr>
          <a:xfrm>
            <a:off x="365939" y="907432"/>
            <a:ext cx="4853761" cy="14927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fr-CA" sz="3500" b="1" dirty="0">
                <a:ln w="0"/>
              </a:rPr>
              <a:t>2. Génération</a:t>
            </a:r>
          </a:p>
          <a:p>
            <a:r>
              <a:rPr lang="fr-CA" sz="2250" i="1" dirty="0">
                <a:ln w="0"/>
                <a:solidFill>
                  <a:schemeClr val="bg1">
                    <a:lumMod val="50000"/>
                  </a:schemeClr>
                </a:solidFill>
              </a:rPr>
              <a:t>        </a:t>
            </a:r>
            <a:r>
              <a:rPr lang="fr-CA" sz="2250" i="1" dirty="0">
                <a:ln w="0"/>
                <a:solidFill>
                  <a:schemeClr val="bg2">
                    <a:lumMod val="50000"/>
                  </a:schemeClr>
                </a:solidFill>
              </a:rPr>
              <a:t>Méthodes par ajustement</a:t>
            </a:r>
          </a:p>
          <a:p>
            <a:r>
              <a:rPr lang="fr-CA" sz="3500" dirty="0">
                <a:ln w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940A7B-3C99-432D-B045-A9328B7FA57E}"/>
              </a:ext>
            </a:extLst>
          </p:cNvPr>
          <p:cNvSpPr/>
          <p:nvPr/>
        </p:nvSpPr>
        <p:spPr>
          <a:xfrm>
            <a:off x="365938" y="2203666"/>
            <a:ext cx="8149411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fr-CA" sz="2000" b="1" dirty="0">
                <a:latin typeface="Calibri" panose="020F0502020204030204" pitchFamily="34" charset="0"/>
                <a:cs typeface="Calibri" panose="020F0502020204030204" pitchFamily="34" charset="0"/>
              </a:rPr>
              <a:t>Équivalentes à une pondération d’enquête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Variantes de l’IPF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Estimation : conserver la structure de l’échantillon en l’ajustant aux totaux du recensement</a:t>
            </a:r>
          </a:p>
          <a:p>
            <a:pPr>
              <a:lnSpc>
                <a:spcPct val="90000"/>
              </a:lnSpc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fr-CA" sz="17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Sélection : clonage de l’échantillon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CA" sz="1750" dirty="0">
                <a:latin typeface="Calibri" panose="020F0502020204030204" pitchFamily="34" charset="0"/>
                <a:cs typeface="Calibri" panose="020F0502020204030204" pitchFamily="34" charset="0"/>
              </a:rPr>
              <a:t>Possibilité de respect de contraintes M + I + 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D47F804-B17C-4DE0-88C0-4F4BCA0CA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570337"/>
              </p:ext>
            </p:extLst>
          </p:nvPr>
        </p:nvGraphicFramePr>
        <p:xfrm>
          <a:off x="1524000" y="3346006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6060495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4223943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905716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04023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7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&lt; 50 </a:t>
                      </a:r>
                      <a:r>
                        <a:rPr lang="en-US" b="1" dirty="0" err="1"/>
                        <a:t>ans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26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&gt;= 50 </a:t>
                      </a:r>
                      <a:r>
                        <a:rPr lang="en-US" b="1" dirty="0" err="1"/>
                        <a:t>ans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883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192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DFD5E3D-665D-4440-A7B3-2E64C9ACC876}"/>
              </a:ext>
            </a:extLst>
          </p:cNvPr>
          <p:cNvSpPr txBox="1"/>
          <p:nvPr/>
        </p:nvSpPr>
        <p:spPr>
          <a:xfrm>
            <a:off x="2106423" y="4896041"/>
            <a:ext cx="493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750" dirty="0"/>
              <a:t>Matrice de départ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F4416893-C154-48A3-8965-C2900BCDA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53495"/>
              </p:ext>
            </p:extLst>
          </p:nvPr>
        </p:nvGraphicFramePr>
        <p:xfrm>
          <a:off x="1524000" y="3346006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6060495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4223943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905716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04023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7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&lt; 50 </a:t>
                      </a:r>
                      <a:r>
                        <a:rPr lang="en-US" b="1" dirty="0" err="1"/>
                        <a:t>ans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26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&gt;= 50 </a:t>
                      </a:r>
                      <a:r>
                        <a:rPr lang="en-US" b="1" dirty="0" err="1"/>
                        <a:t>ans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883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1922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F7523116-D330-4F5C-8B45-9EEA360CB81A}"/>
              </a:ext>
            </a:extLst>
          </p:cNvPr>
          <p:cNvSpPr txBox="1"/>
          <p:nvPr/>
        </p:nvSpPr>
        <p:spPr>
          <a:xfrm>
            <a:off x="2106423" y="4896041"/>
            <a:ext cx="493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750" dirty="0"/>
              <a:t>Itération 1a : Ajustement des lignes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5FB9E7-0963-45FA-B1F2-0C7266752729}"/>
              </a:ext>
            </a:extLst>
          </p:cNvPr>
          <p:cNvSpPr txBox="1"/>
          <p:nvPr/>
        </p:nvSpPr>
        <p:spPr>
          <a:xfrm>
            <a:off x="2106423" y="4896041"/>
            <a:ext cx="493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750" dirty="0"/>
              <a:t>Itération 1b : Ajustement des colonnes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6D8A63C-A00C-4581-860C-6E9064512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659984"/>
              </p:ext>
            </p:extLst>
          </p:nvPr>
        </p:nvGraphicFramePr>
        <p:xfrm>
          <a:off x="1524000" y="3346006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6060495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4223943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905716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04023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7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&lt; 50 </a:t>
                      </a:r>
                      <a:r>
                        <a:rPr lang="en-US" b="1" dirty="0" err="1"/>
                        <a:t>ans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26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&gt;= 50 </a:t>
                      </a:r>
                      <a:r>
                        <a:rPr lang="en-US" b="1" dirty="0" err="1"/>
                        <a:t>ans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  <a:endParaRPr lang="fr-FR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883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Total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1922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10DC70A-070C-4499-8654-D22F846D360D}"/>
              </a:ext>
            </a:extLst>
          </p:cNvPr>
          <p:cNvSpPr txBox="1"/>
          <p:nvPr/>
        </p:nvSpPr>
        <p:spPr>
          <a:xfrm>
            <a:off x="2106423" y="4901158"/>
            <a:ext cx="493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750" dirty="0"/>
              <a:t>Itération 2 : Ajustement des lignes et des colonnes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07B8B0F-9E86-4BBB-B769-1F695DB19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973751"/>
              </p:ext>
            </p:extLst>
          </p:nvPr>
        </p:nvGraphicFramePr>
        <p:xfrm>
          <a:off x="1524000" y="3351123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6060495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4223943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905716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04023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Homme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Femme</a:t>
                      </a:r>
                      <a:endParaRPr lang="fr-FR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Total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07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&lt; 50 </a:t>
                      </a:r>
                      <a:r>
                        <a:rPr lang="en-US" sz="1800" b="1" dirty="0" err="1"/>
                        <a:t>ans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12</a:t>
                      </a:r>
                      <a:endParaRPr lang="fr-FR" sz="175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18</a:t>
                      </a:r>
                      <a:endParaRPr lang="fr-FR" sz="175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30</a:t>
                      </a:r>
                      <a:endParaRPr lang="fr-FR" sz="1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262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&gt;= 50 </a:t>
                      </a:r>
                      <a:r>
                        <a:rPr lang="en-US" sz="1800" b="1" dirty="0" err="1"/>
                        <a:t>ans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8</a:t>
                      </a:r>
                      <a:endParaRPr lang="fr-FR" sz="175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7</a:t>
                      </a:r>
                      <a:endParaRPr lang="fr-FR" sz="175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15</a:t>
                      </a:r>
                      <a:endParaRPr lang="fr-FR" sz="1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883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Total</a:t>
                      </a:r>
                      <a:endParaRPr lang="fr-FR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20</a:t>
                      </a:r>
                      <a:endParaRPr lang="fr-FR" sz="1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25</a:t>
                      </a:r>
                      <a:endParaRPr lang="fr-FR" sz="17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dirty="0"/>
                        <a:t>45</a:t>
                      </a:r>
                      <a:endParaRPr lang="fr-FR" sz="17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19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80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0" grpId="1"/>
      <p:bldP spid="21" grpId="0"/>
      <p:bldP spid="21" grpId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1555</TotalTime>
  <Words>1375</Words>
  <Application>Microsoft Office PowerPoint</Application>
  <PresentationFormat>On-screen Show (4:3)</PresentationFormat>
  <Paragraphs>389</Paragraphs>
  <Slides>29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Khachman</dc:creator>
  <cp:lastModifiedBy>Mohamed Khachman</cp:lastModifiedBy>
  <cp:revision>358</cp:revision>
  <dcterms:created xsi:type="dcterms:W3CDTF">2019-06-05T14:57:38Z</dcterms:created>
  <dcterms:modified xsi:type="dcterms:W3CDTF">2019-06-12T18:06:15Z</dcterms:modified>
</cp:coreProperties>
</file>